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E03E-7E0A-4D2D-BF3B-BB8AA24F91E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7C124-57AD-4082-94C5-63B248ED9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18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004581-9E07-485D-81FC-988FC9A0C90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759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E1627D-F082-41E9-A530-7BF9B44A5D7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158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DF6D38-A27D-4DFA-BDEB-9956CC63F7A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638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29B9A9-86FA-4FE3-9614-CB15540423F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52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137A54-D879-4135-B0F3-699365A45BF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755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354D75-8925-4379-860A-96FBE32CCEE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776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4245C72-4223-4BB1-AA36-857932809DD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00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7AFA3D-E0C2-45ED-AB51-982915476CD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18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152AAA-1BAB-4F84-99FA-F769C21D498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80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89A80-A35B-498A-9E21-4FFE8B80F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80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4EF02-6920-4F1A-89B1-302BF73E33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01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9B0D4E-6CDE-4265-8710-0F62A3A6D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66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5D7F5F-70D0-40E1-9C48-287ACFB186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61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B84D8-FD6D-4D45-8BE8-2FB59CB6E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41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5A891-7D8F-4FA6-B105-CDF09DD09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61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8724B-8104-40FA-9544-E17827C68F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65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14899-167B-492F-B5B7-05BE7B35F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19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7BCFF-3F49-4687-B674-226901F0F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15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3FCAE-05FE-45ED-9ECD-9F01303A2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99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456F58-5AB5-47D2-B19E-CD1A1534C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07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173529-03E6-460B-A0E7-00DA0CB53B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01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76200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How can we determine the shape of a molecule?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29000"/>
            <a:ext cx="8991600" cy="3048000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Do Now:</a:t>
            </a:r>
          </a:p>
          <a:p>
            <a:pPr algn="l" eaLnBrk="1" hangingPunct="1"/>
            <a:r>
              <a:rPr lang="en-US" altLang="en-US" smtClean="0"/>
              <a:t>Name the following compound:</a:t>
            </a:r>
          </a:p>
          <a:p>
            <a:pPr algn="l" eaLnBrk="1" hangingPunct="1"/>
            <a:r>
              <a:rPr lang="en-US" altLang="en-US" smtClean="0"/>
              <a:t>Na</a:t>
            </a:r>
            <a:r>
              <a:rPr lang="en-US" altLang="en-US" baseline="-25000" smtClean="0"/>
              <a:t>2</a:t>
            </a:r>
            <a:r>
              <a:rPr lang="en-US" altLang="en-US" smtClean="0"/>
              <a:t>SO</a:t>
            </a:r>
            <a:r>
              <a:rPr lang="en-US" altLang="en-US" baseline="-25000" smtClean="0"/>
              <a:t>4</a:t>
            </a:r>
          </a:p>
          <a:p>
            <a:pPr algn="l" eaLnBrk="1" hangingPunct="1"/>
            <a:r>
              <a:rPr lang="en-US" altLang="en-US" smtClean="0"/>
              <a:t>Is this compound ionic or covalent?</a:t>
            </a:r>
          </a:p>
          <a:p>
            <a:pPr algn="l" eaLnBrk="1" hangingPunct="1"/>
            <a:r>
              <a:rPr lang="en-US" altLang="en-US" smtClean="0"/>
              <a:t>Does it contain ionic or covalent bonds?</a:t>
            </a:r>
          </a:p>
        </p:txBody>
      </p:sp>
    </p:spTree>
    <p:extLst>
      <p:ext uri="{BB962C8B-B14F-4D97-AF65-F5344CB8AC3E}">
        <p14:creationId xmlns:p14="http://schemas.microsoft.com/office/powerpoint/2010/main" val="16625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</a:t>
            </a:r>
            <a:r>
              <a:rPr lang="en-US" altLang="en-US" baseline="-25000" smtClean="0"/>
              <a:t>2</a:t>
            </a:r>
            <a:r>
              <a:rPr lang="en-US" altLang="en-US" smtClean="0"/>
              <a:t>SO</a:t>
            </a:r>
            <a:r>
              <a:rPr lang="en-US" altLang="en-US" baseline="-25000" smtClean="0"/>
              <a:t>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Is an ionic compound (contains ions 2Na</a:t>
            </a:r>
            <a:r>
              <a:rPr lang="en-US" altLang="en-US" sz="2400" baseline="30000"/>
              <a:t>+</a:t>
            </a:r>
            <a:r>
              <a:rPr lang="en-US" altLang="en-US" sz="2400"/>
              <a:t> and SO</a:t>
            </a:r>
            <a:r>
              <a:rPr lang="en-US" altLang="en-US" sz="2400" baseline="-25000"/>
              <a:t>4</a:t>
            </a:r>
            <a:r>
              <a:rPr lang="en-US" altLang="en-US" sz="2400" baseline="30000"/>
              <a:t>-2</a:t>
            </a:r>
            <a:r>
              <a:rPr lang="en-US" altLang="en-US" sz="24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It contains both ionic and covalent bonds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Ionic bonds between the ions (2Na</a:t>
            </a:r>
            <a:r>
              <a:rPr lang="en-US" altLang="en-US" sz="2400" baseline="30000"/>
              <a:t>+</a:t>
            </a:r>
            <a:r>
              <a:rPr lang="en-US" altLang="en-US" sz="2400"/>
              <a:t> gave electrons to SO</a:t>
            </a:r>
            <a:r>
              <a:rPr lang="en-US" altLang="en-US" sz="2400" baseline="-25000"/>
              <a:t>4</a:t>
            </a:r>
            <a:r>
              <a:rPr lang="en-US" altLang="en-US" sz="2400" baseline="30000"/>
              <a:t>-2</a:t>
            </a:r>
            <a:r>
              <a:rPr lang="en-US" altLang="en-US" sz="2400"/>
              <a:t>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Covalent bonds within SO</a:t>
            </a:r>
            <a:r>
              <a:rPr lang="en-US" altLang="en-US" sz="2400" baseline="-25000"/>
              <a:t>4</a:t>
            </a:r>
            <a:r>
              <a:rPr lang="en-US" altLang="en-US" sz="2400" baseline="30000"/>
              <a:t>-2</a:t>
            </a:r>
            <a:r>
              <a:rPr lang="en-US" altLang="en-US" sz="24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polyatomic ions are mostly made of nonmetals and are therefore held together by covalent bonds.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3397250" y="4686300"/>
            <a:ext cx="5321300" cy="1562100"/>
            <a:chOff x="1180" y="1668"/>
            <a:chExt cx="3352" cy="984"/>
          </a:xfrm>
        </p:grpSpPr>
        <p:pic>
          <p:nvPicPr>
            <p:cNvPr id="3077" name="Picture 5" descr="lewis_so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2" y="1668"/>
              <a:ext cx="1356" cy="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180" y="1824"/>
              <a:ext cx="107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5400">
                  <a:solidFill>
                    <a:srgbClr val="000000"/>
                  </a:solidFill>
                </a:rPr>
                <a:t>[Na]</a:t>
              </a:r>
              <a:r>
                <a:rPr lang="en-US" altLang="en-US" sz="5400" baseline="30000">
                  <a:solidFill>
                    <a:srgbClr val="000000"/>
                  </a:solidFill>
                </a:rPr>
                <a:t>+</a:t>
              </a:r>
              <a:endParaRPr lang="en-US" altLang="en-US" sz="5400">
                <a:solidFill>
                  <a:srgbClr val="000000"/>
                </a:solidFill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3456" y="1824"/>
              <a:ext cx="1076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5400">
                  <a:solidFill>
                    <a:srgbClr val="000000"/>
                  </a:solidFill>
                </a:rPr>
                <a:t>[Na]</a:t>
              </a:r>
              <a:r>
                <a:rPr lang="en-US" altLang="en-US" sz="5400" baseline="30000">
                  <a:solidFill>
                    <a:srgbClr val="000000"/>
                  </a:solidFill>
                </a:rPr>
                <a:t>+</a:t>
              </a:r>
              <a:endParaRPr lang="en-US" altLang="en-US" sz="54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146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Draw dot diagrams for: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HBr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CO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O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NH</a:t>
            </a:r>
            <a:r>
              <a:rPr lang="en-US" altLang="en-US" baseline="-25000" smtClean="0"/>
              <a:t>3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CH</a:t>
            </a:r>
            <a:r>
              <a:rPr lang="en-US" altLang="en-US" baseline="-25000" smtClean="0"/>
              <a:t>4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CF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baseline="-25000" smtClean="0"/>
          </a:p>
        </p:txBody>
      </p:sp>
    </p:spTree>
    <p:extLst>
      <p:ext uri="{BB962C8B-B14F-4D97-AF65-F5344CB8AC3E}">
        <p14:creationId xmlns:p14="http://schemas.microsoft.com/office/powerpoint/2010/main" val="29361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Linear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2819400"/>
          </a:xfrm>
        </p:spPr>
        <p:txBody>
          <a:bodyPr/>
          <a:lstStyle/>
          <a:p>
            <a:pPr eaLnBrk="1" hangingPunct="1"/>
            <a:r>
              <a:rPr lang="en-US" altLang="en-US" smtClean="0"/>
              <a:t>Shaped like a line</a:t>
            </a:r>
          </a:p>
          <a:p>
            <a:pPr eaLnBrk="1" hangingPunct="1"/>
            <a:r>
              <a:rPr lang="en-US" altLang="en-US" smtClean="0"/>
              <a:t>Any 2-atom molecule</a:t>
            </a:r>
          </a:p>
          <a:p>
            <a:pPr eaLnBrk="1" hangingPunct="1"/>
            <a:r>
              <a:rPr lang="en-US" altLang="en-US" smtClean="0"/>
              <a:t>Any compound where the center atom is bonded to only 2 other atoms and does not have any lone pairs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498726" y="4587875"/>
            <a:ext cx="1019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H-Br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05400" y="4648200"/>
            <a:ext cx="1054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O=O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086601" y="4648200"/>
            <a:ext cx="1585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O=C=O</a:t>
            </a:r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3048000" y="4572000"/>
            <a:ext cx="228600" cy="76200"/>
            <a:chOff x="1440" y="3984"/>
            <a:chExt cx="144" cy="48"/>
          </a:xfrm>
        </p:grpSpPr>
        <p:sp>
          <p:nvSpPr>
            <p:cNvPr id="5159" name="Oval 7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60" name="Oval 8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3048000" y="5105400"/>
            <a:ext cx="228600" cy="76200"/>
            <a:chOff x="1440" y="3984"/>
            <a:chExt cx="144" cy="48"/>
          </a:xfrm>
        </p:grpSpPr>
        <p:sp>
          <p:nvSpPr>
            <p:cNvPr id="5157" name="Oval 11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8" name="Oval 12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57" name="Group 13"/>
          <p:cNvGrpSpPr>
            <a:grpSpLocks/>
          </p:cNvGrpSpPr>
          <p:nvPr/>
        </p:nvGrpSpPr>
        <p:grpSpPr bwMode="auto">
          <a:xfrm>
            <a:off x="7239000" y="5105400"/>
            <a:ext cx="228600" cy="76200"/>
            <a:chOff x="1440" y="3984"/>
            <a:chExt cx="144" cy="48"/>
          </a:xfrm>
        </p:grpSpPr>
        <p:sp>
          <p:nvSpPr>
            <p:cNvPr id="5155" name="Oval 14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6" name="Oval 15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7239000" y="4648200"/>
            <a:ext cx="228600" cy="76200"/>
            <a:chOff x="1440" y="3984"/>
            <a:chExt cx="144" cy="48"/>
          </a:xfrm>
        </p:grpSpPr>
        <p:sp>
          <p:nvSpPr>
            <p:cNvPr id="5153" name="Oval 17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4" name="Oval 18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5791200" y="4648200"/>
            <a:ext cx="228600" cy="76200"/>
            <a:chOff x="1440" y="3984"/>
            <a:chExt cx="144" cy="48"/>
          </a:xfrm>
        </p:grpSpPr>
        <p:sp>
          <p:nvSpPr>
            <p:cNvPr id="5151" name="Oval 20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2" name="Oval 21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5791200" y="5105400"/>
            <a:ext cx="228600" cy="76200"/>
            <a:chOff x="1440" y="3984"/>
            <a:chExt cx="144" cy="48"/>
          </a:xfrm>
        </p:grpSpPr>
        <p:sp>
          <p:nvSpPr>
            <p:cNvPr id="5149" name="Oval 23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50" name="Oval 24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5257800" y="4648200"/>
            <a:ext cx="228600" cy="76200"/>
            <a:chOff x="1440" y="3984"/>
            <a:chExt cx="144" cy="48"/>
          </a:xfrm>
        </p:grpSpPr>
        <p:sp>
          <p:nvSpPr>
            <p:cNvPr id="5147" name="Oval 26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8" name="Oval 27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5257800" y="5105400"/>
            <a:ext cx="228600" cy="76200"/>
            <a:chOff x="1440" y="3984"/>
            <a:chExt cx="144" cy="48"/>
          </a:xfrm>
        </p:grpSpPr>
        <p:sp>
          <p:nvSpPr>
            <p:cNvPr id="5145" name="Oval 29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6" name="Oval 30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75" name="Group 31"/>
          <p:cNvGrpSpPr>
            <a:grpSpLocks/>
          </p:cNvGrpSpPr>
          <p:nvPr/>
        </p:nvGrpSpPr>
        <p:grpSpPr bwMode="auto">
          <a:xfrm>
            <a:off x="8305800" y="5105400"/>
            <a:ext cx="228600" cy="76200"/>
            <a:chOff x="1440" y="3984"/>
            <a:chExt cx="144" cy="48"/>
          </a:xfrm>
        </p:grpSpPr>
        <p:sp>
          <p:nvSpPr>
            <p:cNvPr id="5143" name="Oval 32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4" name="Oval 33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78" name="Group 34"/>
          <p:cNvGrpSpPr>
            <a:grpSpLocks/>
          </p:cNvGrpSpPr>
          <p:nvPr/>
        </p:nvGrpSpPr>
        <p:grpSpPr bwMode="auto">
          <a:xfrm>
            <a:off x="8305800" y="4648200"/>
            <a:ext cx="228600" cy="76200"/>
            <a:chOff x="1440" y="3984"/>
            <a:chExt cx="144" cy="48"/>
          </a:xfrm>
        </p:grpSpPr>
        <p:sp>
          <p:nvSpPr>
            <p:cNvPr id="5141" name="Oval 35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2" name="Oval 36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6181" name="Group 37"/>
          <p:cNvGrpSpPr>
            <a:grpSpLocks/>
          </p:cNvGrpSpPr>
          <p:nvPr/>
        </p:nvGrpSpPr>
        <p:grpSpPr bwMode="auto">
          <a:xfrm rot="5400000">
            <a:off x="3352800" y="4876800"/>
            <a:ext cx="228600" cy="76200"/>
            <a:chOff x="1440" y="3984"/>
            <a:chExt cx="144" cy="48"/>
          </a:xfrm>
        </p:grpSpPr>
        <p:sp>
          <p:nvSpPr>
            <p:cNvPr id="5139" name="Oval 38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5140" name="Oval 39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6185" name="Picture 41" descr="Linea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6" y="5551488"/>
            <a:ext cx="3578225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63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/>
      <p:bldP spid="6149" grpId="0"/>
      <p:bldP spid="6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Bent (Angular)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752601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Any molecule where the center atom is bonded to 2 other atoms and has 2 lone pairs 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075489" y="4038600"/>
            <a:ext cx="11641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H   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     H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 rot="5400000">
            <a:off x="8077200" y="4267200"/>
            <a:ext cx="228600" cy="76200"/>
            <a:chOff x="1440" y="3984"/>
            <a:chExt cx="144" cy="48"/>
          </a:xfrm>
        </p:grpSpPr>
        <p:sp>
          <p:nvSpPr>
            <p:cNvPr id="6158" name="Oval 6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59" name="Oval 7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7848600" y="4038600"/>
            <a:ext cx="228600" cy="76200"/>
            <a:chOff x="1440" y="3984"/>
            <a:chExt cx="144" cy="48"/>
          </a:xfrm>
        </p:grpSpPr>
        <p:sp>
          <p:nvSpPr>
            <p:cNvPr id="6156" name="Oval 9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157" name="Oval 10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7467600" y="4343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79248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3657601" y="3733801"/>
            <a:ext cx="2500313" cy="2347913"/>
            <a:chOff x="1344" y="2352"/>
            <a:chExt cx="1575" cy="1479"/>
          </a:xfrm>
        </p:grpSpPr>
        <p:pic>
          <p:nvPicPr>
            <p:cNvPr id="6154" name="Picture 14" descr="tell-molecule-bent-200X2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934947">
              <a:off x="1440" y="2352"/>
              <a:ext cx="1479" cy="1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5" name="Rectangle 15"/>
            <p:cNvSpPr>
              <a:spLocks noChangeArrowheads="1"/>
            </p:cNvSpPr>
            <p:nvPr/>
          </p:nvSpPr>
          <p:spPr bwMode="auto">
            <a:xfrm>
              <a:off x="1344" y="3120"/>
              <a:ext cx="624" cy="6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03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Pyramidal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Any molecule where the center atom is bonded to 3 other atoms and has 1 lone pair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537325" y="3978275"/>
            <a:ext cx="175721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H   N   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     H</a:t>
            </a:r>
          </a:p>
        </p:txBody>
      </p:sp>
      <p:grpSp>
        <p:nvGrpSpPr>
          <p:cNvPr id="8197" name="Group 5"/>
          <p:cNvGrpSpPr>
            <a:grpSpLocks/>
          </p:cNvGrpSpPr>
          <p:nvPr/>
        </p:nvGrpSpPr>
        <p:grpSpPr bwMode="auto">
          <a:xfrm>
            <a:off x="7315200" y="3962400"/>
            <a:ext cx="228600" cy="76200"/>
            <a:chOff x="1440" y="3984"/>
            <a:chExt cx="144" cy="48"/>
          </a:xfrm>
        </p:grpSpPr>
        <p:sp>
          <p:nvSpPr>
            <p:cNvPr id="7178" name="Oval 6"/>
            <p:cNvSpPr>
              <a:spLocks noChangeArrowheads="1"/>
            </p:cNvSpPr>
            <p:nvPr/>
          </p:nvSpPr>
          <p:spPr bwMode="auto">
            <a:xfrm>
              <a:off x="1440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7179" name="Oval 7"/>
            <p:cNvSpPr>
              <a:spLocks noChangeArrowheads="1"/>
            </p:cNvSpPr>
            <p:nvPr/>
          </p:nvSpPr>
          <p:spPr bwMode="auto">
            <a:xfrm>
              <a:off x="1536" y="3984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934200" y="4267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543800" y="4267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7391400" y="4495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206" name="Picture 14" descr="TrigonalPyram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3810001"/>
            <a:ext cx="2805113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55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Tetrahedral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Any molecule where the center atom is bonded to 4 other atoms and has no lone pairs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653213" y="3749676"/>
            <a:ext cx="266771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         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H       C       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          H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7162800" y="4953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8305800" y="4953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8001000" y="4267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8001000" y="52578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26" name="Picture 10" descr="Tetrahedr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6600"/>
            <a:ext cx="3276600" cy="326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383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20" grpId="0"/>
      <p:bldP spid="922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Trigonal Planar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Any molecule where the center atom is bonded to 3 other atoms and has no lone pairs</a:t>
            </a:r>
          </a:p>
        </p:txBody>
      </p:sp>
      <p:pic>
        <p:nvPicPr>
          <p:cNvPr id="10245" name="Picture 5" descr="TrigonalPlan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81401"/>
            <a:ext cx="31623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79" name="Group 39"/>
          <p:cNvGrpSpPr>
            <a:grpSpLocks/>
          </p:cNvGrpSpPr>
          <p:nvPr/>
        </p:nvGrpSpPr>
        <p:grpSpPr bwMode="auto">
          <a:xfrm>
            <a:off x="7086600" y="3954464"/>
            <a:ext cx="1447800" cy="2339975"/>
            <a:chOff x="3504" y="2491"/>
            <a:chExt cx="912" cy="1474"/>
          </a:xfrm>
        </p:grpSpPr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3504" y="2491"/>
              <a:ext cx="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4128" y="2496"/>
              <a:ext cx="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F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792" y="3024"/>
              <a:ext cx="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792" y="3600"/>
              <a:ext cx="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3200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3696" y="2784"/>
              <a:ext cx="19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V="1">
              <a:off x="4032" y="2784"/>
              <a:ext cx="144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3888" y="331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3984" y="331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9230" name="Group 16"/>
            <p:cNvGrpSpPr>
              <a:grpSpLocks/>
            </p:cNvGrpSpPr>
            <p:nvPr/>
          </p:nvGrpSpPr>
          <p:grpSpPr bwMode="auto">
            <a:xfrm>
              <a:off x="3552" y="2496"/>
              <a:ext cx="144" cy="48"/>
              <a:chOff x="2688" y="3696"/>
              <a:chExt cx="144" cy="48"/>
            </a:xfrm>
          </p:grpSpPr>
          <p:sp>
            <p:nvSpPr>
              <p:cNvPr id="9252" name="Oval 14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53" name="Oval 15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31" name="Group 17"/>
            <p:cNvGrpSpPr>
              <a:grpSpLocks/>
            </p:cNvGrpSpPr>
            <p:nvPr/>
          </p:nvGrpSpPr>
          <p:grpSpPr bwMode="auto">
            <a:xfrm>
              <a:off x="4176" y="2496"/>
              <a:ext cx="144" cy="48"/>
              <a:chOff x="2688" y="3696"/>
              <a:chExt cx="144" cy="48"/>
            </a:xfrm>
          </p:grpSpPr>
          <p:sp>
            <p:nvSpPr>
              <p:cNvPr id="9250" name="Oval 18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51" name="Oval 19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32" name="Group 20"/>
            <p:cNvGrpSpPr>
              <a:grpSpLocks/>
            </p:cNvGrpSpPr>
            <p:nvPr/>
          </p:nvGrpSpPr>
          <p:grpSpPr bwMode="auto">
            <a:xfrm rot="5400000">
              <a:off x="3696" y="2640"/>
              <a:ext cx="144" cy="48"/>
              <a:chOff x="2688" y="3696"/>
              <a:chExt cx="144" cy="48"/>
            </a:xfrm>
          </p:grpSpPr>
          <p:sp>
            <p:nvSpPr>
              <p:cNvPr id="9248" name="Oval 21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49" name="Oval 22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33" name="Group 23"/>
            <p:cNvGrpSpPr>
              <a:grpSpLocks/>
            </p:cNvGrpSpPr>
            <p:nvPr/>
          </p:nvGrpSpPr>
          <p:grpSpPr bwMode="auto">
            <a:xfrm rot="5400000">
              <a:off x="3456" y="2640"/>
              <a:ext cx="144" cy="48"/>
              <a:chOff x="2688" y="3696"/>
              <a:chExt cx="144" cy="48"/>
            </a:xfrm>
          </p:grpSpPr>
          <p:sp>
            <p:nvSpPr>
              <p:cNvPr id="9246" name="Oval 24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47" name="Oval 25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34" name="Group 26"/>
            <p:cNvGrpSpPr>
              <a:grpSpLocks/>
            </p:cNvGrpSpPr>
            <p:nvPr/>
          </p:nvGrpSpPr>
          <p:grpSpPr bwMode="auto">
            <a:xfrm rot="5400000">
              <a:off x="4320" y="2640"/>
              <a:ext cx="144" cy="48"/>
              <a:chOff x="2688" y="3696"/>
              <a:chExt cx="144" cy="48"/>
            </a:xfrm>
          </p:grpSpPr>
          <p:sp>
            <p:nvSpPr>
              <p:cNvPr id="9244" name="Oval 27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45" name="Oval 28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35" name="Group 29"/>
            <p:cNvGrpSpPr>
              <a:grpSpLocks/>
            </p:cNvGrpSpPr>
            <p:nvPr/>
          </p:nvGrpSpPr>
          <p:grpSpPr bwMode="auto">
            <a:xfrm rot="5400000">
              <a:off x="4080" y="2640"/>
              <a:ext cx="144" cy="48"/>
              <a:chOff x="2688" y="3696"/>
              <a:chExt cx="144" cy="48"/>
            </a:xfrm>
          </p:grpSpPr>
          <p:sp>
            <p:nvSpPr>
              <p:cNvPr id="9242" name="Oval 30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43" name="Oval 31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36" name="Group 32"/>
            <p:cNvGrpSpPr>
              <a:grpSpLocks/>
            </p:cNvGrpSpPr>
            <p:nvPr/>
          </p:nvGrpSpPr>
          <p:grpSpPr bwMode="auto">
            <a:xfrm rot="5400000">
              <a:off x="4032" y="3744"/>
              <a:ext cx="144" cy="48"/>
              <a:chOff x="2688" y="3696"/>
              <a:chExt cx="144" cy="48"/>
            </a:xfrm>
          </p:grpSpPr>
          <p:sp>
            <p:nvSpPr>
              <p:cNvPr id="9240" name="Oval 33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41" name="Oval 34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237" name="Group 35"/>
            <p:cNvGrpSpPr>
              <a:grpSpLocks/>
            </p:cNvGrpSpPr>
            <p:nvPr/>
          </p:nvGrpSpPr>
          <p:grpSpPr bwMode="auto">
            <a:xfrm rot="5400000">
              <a:off x="3744" y="3744"/>
              <a:ext cx="144" cy="48"/>
              <a:chOff x="2688" y="3696"/>
              <a:chExt cx="144" cy="48"/>
            </a:xfrm>
          </p:grpSpPr>
          <p:sp>
            <p:nvSpPr>
              <p:cNvPr id="9238" name="Oval 36"/>
              <p:cNvSpPr>
                <a:spLocks noChangeArrowheads="1"/>
              </p:cNvSpPr>
              <p:nvPr/>
            </p:nvSpPr>
            <p:spPr bwMode="auto">
              <a:xfrm>
                <a:off x="2688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239" name="Oval 37"/>
              <p:cNvSpPr>
                <a:spLocks noChangeArrowheads="1"/>
              </p:cNvSpPr>
              <p:nvPr/>
            </p:nvSpPr>
            <p:spPr bwMode="auto">
              <a:xfrm>
                <a:off x="2784" y="369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942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7" name="Group 37"/>
          <p:cNvGraphicFramePr>
            <a:graphicFrameLocks noGrp="1"/>
          </p:cNvGraphicFramePr>
          <p:nvPr/>
        </p:nvGraphicFramePr>
        <p:xfrm>
          <a:off x="1828800" y="1397001"/>
          <a:ext cx="8534400" cy="4330711"/>
        </p:xfrm>
        <a:graphic>
          <a:graphicData uri="http://schemas.openxmlformats.org/drawingml/2006/table">
            <a:tbl>
              <a:tblPr/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Shape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Bonds on Center atom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Lone pairs on center atom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Linear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Pyramidal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Tetrahedral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Trigonal Planar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0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Widescreen</PresentationFormat>
  <Paragraphs>79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How can we determine the shape of a molecule?</vt:lpstr>
      <vt:lpstr>Na2SO4</vt:lpstr>
      <vt:lpstr>Draw dot diagrams for:</vt:lpstr>
      <vt:lpstr>Linear</vt:lpstr>
      <vt:lpstr>Bent (Angular)</vt:lpstr>
      <vt:lpstr>Pyramidal</vt:lpstr>
      <vt:lpstr>Tetrahedral</vt:lpstr>
      <vt:lpstr>Trigonal Planar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determine the shape of a molecule?</dc:title>
  <dc:creator>Lauren Rakhimov</dc:creator>
  <cp:lastModifiedBy>Lauren Rakhimov</cp:lastModifiedBy>
  <cp:revision>1</cp:revision>
  <dcterms:created xsi:type="dcterms:W3CDTF">2019-12-03T18:32:28Z</dcterms:created>
  <dcterms:modified xsi:type="dcterms:W3CDTF">2019-12-03T18:32:47Z</dcterms:modified>
</cp:coreProperties>
</file>