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27AC4-8F5C-4E66-B8C1-57DAC45CF99A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02EE7-CD0F-42FF-8BA5-4678C9F26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74E1F1-559E-4389-99A6-86CD66C7B35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2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A60CFE-0310-458C-A15F-F742CB3F8FE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40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C9ACA0-CCA5-470C-89B1-AE862E2428E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67BA29-958A-46ED-85E8-9FEBF806EEE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6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B8EABB-CF4E-4A89-A97B-8C077D1EA75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79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648F1-DC21-4743-905E-25ACB74EF5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3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33A413-2C02-4CD9-913C-85E54B23D01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1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E1BE-E50B-40B8-ACDD-3514E2815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8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4B61-91BE-4F61-B73E-93CEC92FF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2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A7816-2319-44E0-B11A-39CD192DE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3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47309-A6BD-4B64-A8DD-2069855FA1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80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53B75-CB95-4360-840E-AD6B17AE2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63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349A-DD52-4E8B-AD79-3ED08B4DD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52382-8E04-448A-A88D-3E787D147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93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53747-7769-4726-B48A-678B18299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58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5700E-2E87-4241-BC6B-9F921FC4D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2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88377-8EBB-4FA7-B821-A154DF00A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02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5869D-FF6B-4201-8C5A-A8CB08C50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21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B430C0-7D18-492C-82C0-686E244FD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14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657600" y="4648201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http://www.youtube.com/watch?v=MqUQQPz9vFo</a:t>
            </a:r>
          </a:p>
        </p:txBody>
      </p:sp>
      <p:sp>
        <p:nvSpPr>
          <p:cNvPr id="11267" name="Title 2"/>
          <p:cNvSpPr>
            <a:spLocks noGrp="1"/>
          </p:cNvSpPr>
          <p:nvPr>
            <p:ph type="ctrTitle"/>
          </p:nvPr>
        </p:nvSpPr>
        <p:spPr>
          <a:xfrm>
            <a:off x="2209800" y="22860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BEND and  _____?</a:t>
            </a:r>
          </a:p>
        </p:txBody>
      </p:sp>
      <p:sp>
        <p:nvSpPr>
          <p:cNvPr id="11268" name="Subtitle 3"/>
          <p:cNvSpPr>
            <a:spLocks noGrp="1"/>
          </p:cNvSpPr>
          <p:nvPr>
            <p:ph type="subTitle" idx="1"/>
          </p:nvPr>
        </p:nvSpPr>
        <p:spPr>
          <a:xfrm>
            <a:off x="2057400" y="304800"/>
            <a:ext cx="7848600" cy="1752600"/>
          </a:xfrm>
        </p:spPr>
        <p:txBody>
          <a:bodyPr/>
          <a:lstStyle/>
          <a:p>
            <a:pPr eaLnBrk="1" hangingPunct="1"/>
            <a:r>
              <a:rPr lang="en-US" altLang="en-US" sz="4400"/>
              <a:t>Let’s talk about POLARITY</a:t>
            </a:r>
          </a:p>
        </p:txBody>
      </p:sp>
    </p:spTree>
    <p:extLst>
      <p:ext uri="{BB962C8B-B14F-4D97-AF65-F5344CB8AC3E}">
        <p14:creationId xmlns:p14="http://schemas.microsoft.com/office/powerpoint/2010/main" val="126329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Molecular Polarity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Molecular polarity is a result of asymmetrical distribution of charge over the molecule</a:t>
            </a:r>
          </a:p>
          <a:p>
            <a:pPr eaLnBrk="1" hangingPunct="1"/>
            <a:r>
              <a:rPr lang="en-US" altLang="en-US" smtClean="0"/>
              <a:t>To determine molecular polarity look at the shape</a:t>
            </a:r>
          </a:p>
          <a:p>
            <a:pPr eaLnBrk="1" hangingPunct="1"/>
            <a:r>
              <a:rPr lang="en-US" altLang="en-US" smtClean="0"/>
              <a:t>REMEMBER</a:t>
            </a:r>
          </a:p>
          <a:p>
            <a:pPr algn="ctr" eaLnBrk="1" hangingPunct="1">
              <a:buFontTx/>
              <a:buNone/>
            </a:pPr>
            <a:r>
              <a:rPr lang="en-US" altLang="en-US" b="1" smtClean="0">
                <a:solidFill>
                  <a:srgbClr val="FF3300"/>
                </a:solidFill>
              </a:rPr>
              <a:t>SNAP</a:t>
            </a:r>
          </a:p>
          <a:p>
            <a:pPr algn="ctr" eaLnBrk="1" hangingPunct="1">
              <a:buFontTx/>
              <a:buNone/>
            </a:pPr>
            <a:r>
              <a:rPr lang="en-US" altLang="en-US" b="1" smtClean="0">
                <a:solidFill>
                  <a:srgbClr val="FF3300"/>
                </a:solidFill>
              </a:rPr>
              <a:t>Symmetrical Nonpolar Asymmetrical Polar</a:t>
            </a:r>
          </a:p>
        </p:txBody>
      </p:sp>
    </p:spTree>
    <p:extLst>
      <p:ext uri="{BB962C8B-B14F-4D97-AF65-F5344CB8AC3E}">
        <p14:creationId xmlns:p14="http://schemas.microsoft.com/office/powerpoint/2010/main" val="115581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Linear</a:t>
            </a:r>
          </a:p>
        </p:txBody>
      </p:sp>
      <p:sp>
        <p:nvSpPr>
          <p:cNvPr id="13315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838200"/>
            <a:ext cx="40386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Asymmetrical distribution of charge = polar molecule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Symmetrical distribution of charge = nonpolar molecule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pSp>
        <p:nvGrpSpPr>
          <p:cNvPr id="13316" name="Group 17"/>
          <p:cNvGrpSpPr>
            <a:grpSpLocks/>
          </p:cNvGrpSpPr>
          <p:nvPr/>
        </p:nvGrpSpPr>
        <p:grpSpPr bwMode="auto">
          <a:xfrm>
            <a:off x="1752601" y="762000"/>
            <a:ext cx="2576513" cy="1066800"/>
            <a:chOff x="144" y="960"/>
            <a:chExt cx="1623" cy="672"/>
          </a:xfrm>
        </p:grpSpPr>
        <p:sp>
          <p:nvSpPr>
            <p:cNvPr id="13359" name="Text Box 4"/>
            <p:cNvSpPr txBox="1">
              <a:spLocks noChangeArrowheads="1"/>
            </p:cNvSpPr>
            <p:nvPr/>
          </p:nvSpPr>
          <p:spPr bwMode="auto">
            <a:xfrm>
              <a:off x="614" y="1114"/>
              <a:ext cx="6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H-Br</a:t>
              </a:r>
            </a:p>
          </p:txBody>
        </p:sp>
        <p:grpSp>
          <p:nvGrpSpPr>
            <p:cNvPr id="13360" name="Group 5"/>
            <p:cNvGrpSpPr>
              <a:grpSpLocks/>
            </p:cNvGrpSpPr>
            <p:nvPr/>
          </p:nvGrpSpPr>
          <p:grpSpPr bwMode="auto">
            <a:xfrm>
              <a:off x="960" y="1104"/>
              <a:ext cx="144" cy="48"/>
              <a:chOff x="1440" y="3984"/>
              <a:chExt cx="144" cy="48"/>
            </a:xfrm>
          </p:grpSpPr>
          <p:sp>
            <p:nvSpPr>
              <p:cNvPr id="13370" name="Oval 6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1" name="Oval 7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1" name="Group 8"/>
            <p:cNvGrpSpPr>
              <a:grpSpLocks/>
            </p:cNvGrpSpPr>
            <p:nvPr/>
          </p:nvGrpSpPr>
          <p:grpSpPr bwMode="auto">
            <a:xfrm>
              <a:off x="960" y="1440"/>
              <a:ext cx="144" cy="48"/>
              <a:chOff x="1440" y="3984"/>
              <a:chExt cx="144" cy="48"/>
            </a:xfrm>
          </p:grpSpPr>
          <p:sp>
            <p:nvSpPr>
              <p:cNvPr id="13368" name="Oval 9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9" name="Oval 10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62" name="Group 11"/>
            <p:cNvGrpSpPr>
              <a:grpSpLocks/>
            </p:cNvGrpSpPr>
            <p:nvPr/>
          </p:nvGrpSpPr>
          <p:grpSpPr bwMode="auto">
            <a:xfrm rot="5400000">
              <a:off x="1152" y="1296"/>
              <a:ext cx="144" cy="48"/>
              <a:chOff x="1440" y="3984"/>
              <a:chExt cx="144" cy="48"/>
            </a:xfrm>
          </p:grpSpPr>
          <p:sp>
            <p:nvSpPr>
              <p:cNvPr id="13366" name="Oval 12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7" name="Oval 13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63" name="Text Box 14"/>
            <p:cNvSpPr txBox="1">
              <a:spLocks noChangeArrowheads="1"/>
            </p:cNvSpPr>
            <p:nvPr/>
          </p:nvSpPr>
          <p:spPr bwMode="auto">
            <a:xfrm>
              <a:off x="1440" y="1104"/>
              <a:ext cx="3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l-GR" altLang="en-US" sz="2800" b="1">
                  <a:solidFill>
                    <a:srgbClr val="FF3300"/>
                  </a:solidFill>
                  <a:cs typeface="Arial" panose="020B0604020202020204" pitchFamily="34" charset="0"/>
                </a:rPr>
                <a:t>δ</a:t>
              </a:r>
              <a:r>
                <a:rPr lang="en-US" altLang="en-US" sz="2800" b="1">
                  <a:solidFill>
                    <a:srgbClr val="FF3300"/>
                  </a:solidFill>
                  <a:cs typeface="Arial" panose="020B0604020202020204" pitchFamily="34" charset="0"/>
                </a:rPr>
                <a:t>-</a:t>
              </a:r>
              <a:endParaRPr lang="el-GR" altLang="en-US" sz="2800" b="1">
                <a:solidFill>
                  <a:srgbClr val="FF33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364" name="Text Box 15"/>
            <p:cNvSpPr txBox="1">
              <a:spLocks noChangeArrowheads="1"/>
            </p:cNvSpPr>
            <p:nvPr/>
          </p:nvSpPr>
          <p:spPr bwMode="auto">
            <a:xfrm>
              <a:off x="144" y="1113"/>
              <a:ext cx="3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l-GR" altLang="en-US" sz="2800" b="1">
                  <a:solidFill>
                    <a:srgbClr val="FF3300"/>
                  </a:solidFill>
                  <a:cs typeface="Arial" panose="020B0604020202020204" pitchFamily="34" charset="0"/>
                </a:rPr>
                <a:t>δ</a:t>
              </a:r>
              <a:r>
                <a:rPr lang="en-US" altLang="en-US" sz="2800" b="1">
                  <a:solidFill>
                    <a:srgbClr val="FF3300"/>
                  </a:solidFill>
                  <a:cs typeface="Arial" panose="020B0604020202020204" pitchFamily="34" charset="0"/>
                </a:rPr>
                <a:t>+</a:t>
              </a:r>
              <a:endParaRPr lang="el-GR" altLang="en-US" sz="2800" b="1">
                <a:solidFill>
                  <a:srgbClr val="FF33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365" name="Oval 16"/>
            <p:cNvSpPr>
              <a:spLocks noChangeArrowheads="1"/>
            </p:cNvSpPr>
            <p:nvPr/>
          </p:nvSpPr>
          <p:spPr bwMode="auto">
            <a:xfrm>
              <a:off x="480" y="960"/>
              <a:ext cx="1008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317" name="Group 35"/>
          <p:cNvGrpSpPr>
            <a:grpSpLocks/>
          </p:cNvGrpSpPr>
          <p:nvPr/>
        </p:nvGrpSpPr>
        <p:grpSpPr bwMode="auto">
          <a:xfrm>
            <a:off x="2286000" y="4038600"/>
            <a:ext cx="1600200" cy="1143000"/>
            <a:chOff x="576" y="2256"/>
            <a:chExt cx="1008" cy="720"/>
          </a:xfrm>
        </p:grpSpPr>
        <p:grpSp>
          <p:nvGrpSpPr>
            <p:cNvPr id="13344" name="Group 33"/>
            <p:cNvGrpSpPr>
              <a:grpSpLocks/>
            </p:cNvGrpSpPr>
            <p:nvPr/>
          </p:nvGrpSpPr>
          <p:grpSpPr bwMode="auto">
            <a:xfrm>
              <a:off x="728" y="2448"/>
              <a:ext cx="664" cy="365"/>
              <a:chOff x="2256" y="2928"/>
              <a:chExt cx="664" cy="365"/>
            </a:xfrm>
          </p:grpSpPr>
          <p:sp>
            <p:nvSpPr>
              <p:cNvPr id="13346" name="Text Box 20"/>
              <p:cNvSpPr txBox="1">
                <a:spLocks noChangeArrowheads="1"/>
              </p:cNvSpPr>
              <p:nvPr/>
            </p:nvSpPr>
            <p:spPr bwMode="auto">
              <a:xfrm>
                <a:off x="2256" y="2928"/>
                <a:ext cx="66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3200">
                    <a:solidFill>
                      <a:srgbClr val="000000"/>
                    </a:solidFill>
                  </a:rPr>
                  <a:t>O=O</a:t>
                </a:r>
              </a:p>
            </p:txBody>
          </p:sp>
          <p:grpSp>
            <p:nvGrpSpPr>
              <p:cNvPr id="13347" name="Group 21"/>
              <p:cNvGrpSpPr>
                <a:grpSpLocks/>
              </p:cNvGrpSpPr>
              <p:nvPr/>
            </p:nvGrpSpPr>
            <p:grpSpPr bwMode="auto">
              <a:xfrm>
                <a:off x="2688" y="2928"/>
                <a:ext cx="144" cy="48"/>
                <a:chOff x="1440" y="3984"/>
                <a:chExt cx="144" cy="48"/>
              </a:xfrm>
            </p:grpSpPr>
            <p:sp>
              <p:nvSpPr>
                <p:cNvPr id="13357" name="Oval 22"/>
                <p:cNvSpPr>
                  <a:spLocks noChangeArrowheads="1"/>
                </p:cNvSpPr>
                <p:nvPr/>
              </p:nvSpPr>
              <p:spPr bwMode="auto">
                <a:xfrm>
                  <a:off x="1440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8" name="Oval 23"/>
                <p:cNvSpPr>
                  <a:spLocks noChangeArrowheads="1"/>
                </p:cNvSpPr>
                <p:nvPr/>
              </p:nvSpPr>
              <p:spPr bwMode="auto">
                <a:xfrm>
                  <a:off x="1536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348" name="Group 24"/>
              <p:cNvGrpSpPr>
                <a:grpSpLocks/>
              </p:cNvGrpSpPr>
              <p:nvPr/>
            </p:nvGrpSpPr>
            <p:grpSpPr bwMode="auto">
              <a:xfrm>
                <a:off x="2688" y="3216"/>
                <a:ext cx="144" cy="48"/>
                <a:chOff x="1440" y="3984"/>
                <a:chExt cx="144" cy="48"/>
              </a:xfrm>
            </p:grpSpPr>
            <p:sp>
              <p:nvSpPr>
                <p:cNvPr id="13355" name="Oval 25"/>
                <p:cNvSpPr>
                  <a:spLocks noChangeArrowheads="1"/>
                </p:cNvSpPr>
                <p:nvPr/>
              </p:nvSpPr>
              <p:spPr bwMode="auto">
                <a:xfrm>
                  <a:off x="1440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6" name="Oval 26"/>
                <p:cNvSpPr>
                  <a:spLocks noChangeArrowheads="1"/>
                </p:cNvSpPr>
                <p:nvPr/>
              </p:nvSpPr>
              <p:spPr bwMode="auto">
                <a:xfrm>
                  <a:off x="1536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349" name="Group 27"/>
              <p:cNvGrpSpPr>
                <a:grpSpLocks/>
              </p:cNvGrpSpPr>
              <p:nvPr/>
            </p:nvGrpSpPr>
            <p:grpSpPr bwMode="auto">
              <a:xfrm>
                <a:off x="2352" y="2928"/>
                <a:ext cx="144" cy="48"/>
                <a:chOff x="1440" y="3984"/>
                <a:chExt cx="144" cy="48"/>
              </a:xfrm>
            </p:grpSpPr>
            <p:sp>
              <p:nvSpPr>
                <p:cNvPr id="13353" name="Oval 28"/>
                <p:cNvSpPr>
                  <a:spLocks noChangeArrowheads="1"/>
                </p:cNvSpPr>
                <p:nvPr/>
              </p:nvSpPr>
              <p:spPr bwMode="auto">
                <a:xfrm>
                  <a:off x="1440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4" name="Oval 29"/>
                <p:cNvSpPr>
                  <a:spLocks noChangeArrowheads="1"/>
                </p:cNvSpPr>
                <p:nvPr/>
              </p:nvSpPr>
              <p:spPr bwMode="auto">
                <a:xfrm>
                  <a:off x="1536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350" name="Group 30"/>
              <p:cNvGrpSpPr>
                <a:grpSpLocks/>
              </p:cNvGrpSpPr>
              <p:nvPr/>
            </p:nvGrpSpPr>
            <p:grpSpPr bwMode="auto">
              <a:xfrm>
                <a:off x="2352" y="3216"/>
                <a:ext cx="144" cy="48"/>
                <a:chOff x="1440" y="3984"/>
                <a:chExt cx="144" cy="48"/>
              </a:xfrm>
            </p:grpSpPr>
            <p:sp>
              <p:nvSpPr>
                <p:cNvPr id="13351" name="Oval 31"/>
                <p:cNvSpPr>
                  <a:spLocks noChangeArrowheads="1"/>
                </p:cNvSpPr>
                <p:nvPr/>
              </p:nvSpPr>
              <p:spPr bwMode="auto">
                <a:xfrm>
                  <a:off x="1440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2" name="Oval 32"/>
                <p:cNvSpPr>
                  <a:spLocks noChangeArrowheads="1"/>
                </p:cNvSpPr>
                <p:nvPr/>
              </p:nvSpPr>
              <p:spPr bwMode="auto">
                <a:xfrm>
                  <a:off x="1536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3345" name="Oval 34"/>
            <p:cNvSpPr>
              <a:spLocks noChangeArrowheads="1"/>
            </p:cNvSpPr>
            <p:nvPr/>
          </p:nvSpPr>
          <p:spPr bwMode="auto">
            <a:xfrm>
              <a:off x="576" y="2256"/>
              <a:ext cx="1008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8" name="Line 36"/>
          <p:cNvSpPr>
            <a:spLocks noChangeShapeType="1"/>
          </p:cNvSpPr>
          <p:nvPr/>
        </p:nvSpPr>
        <p:spPr bwMode="auto">
          <a:xfrm>
            <a:off x="1524000" y="3733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3319" name="Group 51"/>
          <p:cNvGrpSpPr>
            <a:grpSpLocks/>
          </p:cNvGrpSpPr>
          <p:nvPr/>
        </p:nvGrpSpPr>
        <p:grpSpPr bwMode="auto">
          <a:xfrm>
            <a:off x="2300288" y="5715000"/>
            <a:ext cx="1585912" cy="579438"/>
            <a:chOff x="3504" y="2928"/>
            <a:chExt cx="999" cy="365"/>
          </a:xfrm>
        </p:grpSpPr>
        <p:sp>
          <p:nvSpPr>
            <p:cNvPr id="13331" name="Text Box 38"/>
            <p:cNvSpPr txBox="1">
              <a:spLocks noChangeArrowheads="1"/>
            </p:cNvSpPr>
            <p:nvPr/>
          </p:nvSpPr>
          <p:spPr bwMode="auto">
            <a:xfrm>
              <a:off x="3504" y="2928"/>
              <a:ext cx="9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O=C=O</a:t>
              </a:r>
            </a:p>
          </p:txBody>
        </p:sp>
        <p:grpSp>
          <p:nvGrpSpPr>
            <p:cNvPr id="13332" name="Group 39"/>
            <p:cNvGrpSpPr>
              <a:grpSpLocks/>
            </p:cNvGrpSpPr>
            <p:nvPr/>
          </p:nvGrpSpPr>
          <p:grpSpPr bwMode="auto">
            <a:xfrm>
              <a:off x="3600" y="3216"/>
              <a:ext cx="144" cy="48"/>
              <a:chOff x="1440" y="3984"/>
              <a:chExt cx="144" cy="48"/>
            </a:xfrm>
          </p:grpSpPr>
          <p:sp>
            <p:nvSpPr>
              <p:cNvPr id="13342" name="Oval 40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3" name="Oval 41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33" name="Group 42"/>
            <p:cNvGrpSpPr>
              <a:grpSpLocks/>
            </p:cNvGrpSpPr>
            <p:nvPr/>
          </p:nvGrpSpPr>
          <p:grpSpPr bwMode="auto">
            <a:xfrm>
              <a:off x="3600" y="2928"/>
              <a:ext cx="144" cy="48"/>
              <a:chOff x="1440" y="3984"/>
              <a:chExt cx="144" cy="48"/>
            </a:xfrm>
          </p:grpSpPr>
          <p:sp>
            <p:nvSpPr>
              <p:cNvPr id="13340" name="Oval 43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1" name="Oval 44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34" name="Group 45"/>
            <p:cNvGrpSpPr>
              <a:grpSpLocks/>
            </p:cNvGrpSpPr>
            <p:nvPr/>
          </p:nvGrpSpPr>
          <p:grpSpPr bwMode="auto">
            <a:xfrm>
              <a:off x="4272" y="3216"/>
              <a:ext cx="144" cy="48"/>
              <a:chOff x="1440" y="3984"/>
              <a:chExt cx="144" cy="48"/>
            </a:xfrm>
          </p:grpSpPr>
          <p:sp>
            <p:nvSpPr>
              <p:cNvPr id="13338" name="Oval 46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9" name="Oval 47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35" name="Group 48"/>
            <p:cNvGrpSpPr>
              <a:grpSpLocks/>
            </p:cNvGrpSpPr>
            <p:nvPr/>
          </p:nvGrpSpPr>
          <p:grpSpPr bwMode="auto">
            <a:xfrm>
              <a:off x="4272" y="2928"/>
              <a:ext cx="144" cy="48"/>
              <a:chOff x="1440" y="3984"/>
              <a:chExt cx="144" cy="48"/>
            </a:xfrm>
          </p:grpSpPr>
          <p:sp>
            <p:nvSpPr>
              <p:cNvPr id="13336" name="Oval 49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7" name="Oval 50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20" name="Oval 52"/>
          <p:cNvSpPr>
            <a:spLocks noChangeArrowheads="1"/>
          </p:cNvSpPr>
          <p:nvPr/>
        </p:nvSpPr>
        <p:spPr bwMode="auto">
          <a:xfrm>
            <a:off x="2057400" y="5410200"/>
            <a:ext cx="21336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21" name="Text Box 53"/>
          <p:cNvSpPr txBox="1">
            <a:spLocks noChangeArrowheads="1"/>
          </p:cNvSpPr>
          <p:nvPr/>
        </p:nvSpPr>
        <p:spPr bwMode="auto">
          <a:xfrm>
            <a:off x="2270126" y="2454275"/>
            <a:ext cx="196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H – C    N</a:t>
            </a:r>
          </a:p>
        </p:txBody>
      </p:sp>
      <p:sp>
        <p:nvSpPr>
          <p:cNvPr id="13322" name="Line 54"/>
          <p:cNvSpPr>
            <a:spLocks noChangeShapeType="1"/>
          </p:cNvSpPr>
          <p:nvPr/>
        </p:nvSpPr>
        <p:spPr bwMode="auto">
          <a:xfrm>
            <a:off x="3505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23" name="Line 55"/>
          <p:cNvSpPr>
            <a:spLocks noChangeShapeType="1"/>
          </p:cNvSpPr>
          <p:nvPr/>
        </p:nvSpPr>
        <p:spPr bwMode="auto">
          <a:xfrm>
            <a:off x="35052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24" name="Line 56"/>
          <p:cNvSpPr>
            <a:spLocks noChangeShapeType="1"/>
          </p:cNvSpPr>
          <p:nvPr/>
        </p:nvSpPr>
        <p:spPr bwMode="auto">
          <a:xfrm>
            <a:off x="35052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3325" name="Group 59"/>
          <p:cNvGrpSpPr>
            <a:grpSpLocks/>
          </p:cNvGrpSpPr>
          <p:nvPr/>
        </p:nvGrpSpPr>
        <p:grpSpPr bwMode="auto">
          <a:xfrm rot="16200000">
            <a:off x="4114800" y="2667000"/>
            <a:ext cx="381000" cy="76200"/>
            <a:chOff x="1824" y="2064"/>
            <a:chExt cx="240" cy="48"/>
          </a:xfrm>
        </p:grpSpPr>
        <p:sp>
          <p:nvSpPr>
            <p:cNvPr id="13329" name="Oval 57"/>
            <p:cNvSpPr>
              <a:spLocks noChangeArrowheads="1"/>
            </p:cNvSpPr>
            <p:nvPr/>
          </p:nvSpPr>
          <p:spPr bwMode="auto">
            <a:xfrm>
              <a:off x="1824" y="2064"/>
              <a:ext cx="96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330" name="Oval 58"/>
            <p:cNvSpPr>
              <a:spLocks noChangeArrowheads="1"/>
            </p:cNvSpPr>
            <p:nvPr/>
          </p:nvSpPr>
          <p:spPr bwMode="auto">
            <a:xfrm>
              <a:off x="1968" y="2064"/>
              <a:ext cx="96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26" name="Oval 60"/>
          <p:cNvSpPr>
            <a:spLocks noChangeArrowheads="1"/>
          </p:cNvSpPr>
          <p:nvPr/>
        </p:nvSpPr>
        <p:spPr bwMode="auto">
          <a:xfrm>
            <a:off x="2057400" y="2209800"/>
            <a:ext cx="2667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27" name="Rectangle 61"/>
          <p:cNvSpPr>
            <a:spLocks noChangeArrowheads="1"/>
          </p:cNvSpPr>
          <p:nvPr/>
        </p:nvSpPr>
        <p:spPr bwMode="auto">
          <a:xfrm>
            <a:off x="4662488" y="2438401"/>
            <a:ext cx="519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>
                <a:solidFill>
                  <a:srgbClr val="FF3300"/>
                </a:solidFill>
              </a:rPr>
              <a:t>δ</a:t>
            </a:r>
            <a:r>
              <a:rPr lang="en-US" altLang="en-US" sz="2800" b="1">
                <a:solidFill>
                  <a:srgbClr val="FF3300"/>
                </a:solidFill>
              </a:rPr>
              <a:t>-</a:t>
            </a:r>
          </a:p>
        </p:txBody>
      </p:sp>
      <p:sp>
        <p:nvSpPr>
          <p:cNvPr id="13328" name="Rectangle 62"/>
          <p:cNvSpPr>
            <a:spLocks noChangeArrowheads="1"/>
          </p:cNvSpPr>
          <p:nvPr/>
        </p:nvSpPr>
        <p:spPr bwMode="auto">
          <a:xfrm>
            <a:off x="1524001" y="2438401"/>
            <a:ext cx="608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>
                <a:solidFill>
                  <a:srgbClr val="FF3300"/>
                </a:solidFill>
              </a:rPr>
              <a:t>δ</a:t>
            </a:r>
            <a:r>
              <a:rPr lang="en-US" altLang="en-US" sz="2800" b="1">
                <a:solidFill>
                  <a:srgbClr val="FF33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889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1752601"/>
            <a:ext cx="47244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Asymmetrical distribution of charge = polar molecule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14340" name="Group 17"/>
          <p:cNvGrpSpPr>
            <a:grpSpLocks/>
          </p:cNvGrpSpPr>
          <p:nvPr/>
        </p:nvGrpSpPr>
        <p:grpSpPr bwMode="auto">
          <a:xfrm>
            <a:off x="2133601" y="3276601"/>
            <a:ext cx="2727325" cy="2424113"/>
            <a:chOff x="433" y="960"/>
            <a:chExt cx="1718" cy="1527"/>
          </a:xfrm>
        </p:grpSpPr>
        <p:grpSp>
          <p:nvGrpSpPr>
            <p:cNvPr id="14341" name="Group 13"/>
            <p:cNvGrpSpPr>
              <a:grpSpLocks/>
            </p:cNvGrpSpPr>
            <p:nvPr/>
          </p:nvGrpSpPr>
          <p:grpSpPr bwMode="auto">
            <a:xfrm>
              <a:off x="857" y="1296"/>
              <a:ext cx="733" cy="989"/>
              <a:chOff x="3497" y="2544"/>
              <a:chExt cx="733" cy="989"/>
            </a:xfrm>
          </p:grpSpPr>
          <p:sp>
            <p:nvSpPr>
              <p:cNvPr id="14345" name="Text Box 4"/>
              <p:cNvSpPr txBox="1">
                <a:spLocks noChangeArrowheads="1"/>
              </p:cNvSpPr>
              <p:nvPr/>
            </p:nvSpPr>
            <p:spPr bwMode="auto">
              <a:xfrm>
                <a:off x="3497" y="2544"/>
                <a:ext cx="733" cy="9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3200">
                    <a:solidFill>
                      <a:srgbClr val="000000"/>
                    </a:solidFill>
                  </a:rPr>
                  <a:t>H   O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3200">
                    <a:solidFill>
                      <a:srgbClr val="000000"/>
                    </a:solidFill>
                  </a:rPr>
                  <a:t>    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3200">
                    <a:solidFill>
                      <a:srgbClr val="000000"/>
                    </a:solidFill>
                  </a:rPr>
                  <a:t>      H</a:t>
                </a:r>
              </a:p>
            </p:txBody>
          </p:sp>
          <p:grpSp>
            <p:nvGrpSpPr>
              <p:cNvPr id="14346" name="Group 5"/>
              <p:cNvGrpSpPr>
                <a:grpSpLocks/>
              </p:cNvGrpSpPr>
              <p:nvPr/>
            </p:nvGrpSpPr>
            <p:grpSpPr bwMode="auto">
              <a:xfrm rot="5400000">
                <a:off x="4128" y="2688"/>
                <a:ext cx="144" cy="48"/>
                <a:chOff x="1440" y="3984"/>
                <a:chExt cx="144" cy="48"/>
              </a:xfrm>
            </p:grpSpPr>
            <p:sp>
              <p:nvSpPr>
                <p:cNvPr id="14352" name="Oval 6"/>
                <p:cNvSpPr>
                  <a:spLocks noChangeArrowheads="1"/>
                </p:cNvSpPr>
                <p:nvPr/>
              </p:nvSpPr>
              <p:spPr bwMode="auto">
                <a:xfrm>
                  <a:off x="1440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3" name="Oval 7"/>
                <p:cNvSpPr>
                  <a:spLocks noChangeArrowheads="1"/>
                </p:cNvSpPr>
                <p:nvPr/>
              </p:nvSpPr>
              <p:spPr bwMode="auto">
                <a:xfrm>
                  <a:off x="1536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347" name="Group 8"/>
              <p:cNvGrpSpPr>
                <a:grpSpLocks/>
              </p:cNvGrpSpPr>
              <p:nvPr/>
            </p:nvGrpSpPr>
            <p:grpSpPr bwMode="auto">
              <a:xfrm>
                <a:off x="3984" y="2544"/>
                <a:ext cx="144" cy="48"/>
                <a:chOff x="1440" y="3984"/>
                <a:chExt cx="144" cy="48"/>
              </a:xfrm>
            </p:grpSpPr>
            <p:sp>
              <p:nvSpPr>
                <p:cNvPr id="14350" name="Oval 9"/>
                <p:cNvSpPr>
                  <a:spLocks noChangeArrowheads="1"/>
                </p:cNvSpPr>
                <p:nvPr/>
              </p:nvSpPr>
              <p:spPr bwMode="auto">
                <a:xfrm>
                  <a:off x="1440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51" name="Oval 10"/>
                <p:cNvSpPr>
                  <a:spLocks noChangeArrowheads="1"/>
                </p:cNvSpPr>
                <p:nvPr/>
              </p:nvSpPr>
              <p:spPr bwMode="auto">
                <a:xfrm>
                  <a:off x="1536" y="39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4348" name="Line 11"/>
              <p:cNvSpPr>
                <a:spLocks noChangeShapeType="1"/>
              </p:cNvSpPr>
              <p:nvPr/>
            </p:nvSpPr>
            <p:spPr bwMode="auto">
              <a:xfrm>
                <a:off x="3744" y="273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49" name="Line 12"/>
              <p:cNvSpPr>
                <a:spLocks noChangeShapeType="1"/>
              </p:cNvSpPr>
              <p:nvPr/>
            </p:nvSpPr>
            <p:spPr bwMode="auto">
              <a:xfrm>
                <a:off x="4032" y="288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342" name="Rectangle 14"/>
            <p:cNvSpPr>
              <a:spLocks noChangeArrowheads="1"/>
            </p:cNvSpPr>
            <p:nvPr/>
          </p:nvSpPr>
          <p:spPr bwMode="auto">
            <a:xfrm>
              <a:off x="1824" y="960"/>
              <a:ext cx="3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l-GR" altLang="en-US" sz="2800" b="1">
                  <a:solidFill>
                    <a:srgbClr val="FF3300"/>
                  </a:solidFill>
                </a:rPr>
                <a:t>δ</a:t>
              </a:r>
              <a:r>
                <a:rPr lang="en-US" altLang="en-US" sz="2800" b="1">
                  <a:solidFill>
                    <a:srgbClr val="FF3300"/>
                  </a:solidFill>
                </a:rPr>
                <a:t>-</a:t>
              </a:r>
            </a:p>
          </p:txBody>
        </p:sp>
        <p:sp>
          <p:nvSpPr>
            <p:cNvPr id="14343" name="Oval 15"/>
            <p:cNvSpPr>
              <a:spLocks noChangeArrowheads="1"/>
            </p:cNvSpPr>
            <p:nvPr/>
          </p:nvSpPr>
          <p:spPr bwMode="auto">
            <a:xfrm>
              <a:off x="672" y="1056"/>
              <a:ext cx="1248" cy="1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4344" name="Rectangle 16"/>
            <p:cNvSpPr>
              <a:spLocks noChangeArrowheads="1"/>
            </p:cNvSpPr>
            <p:nvPr/>
          </p:nvSpPr>
          <p:spPr bwMode="auto">
            <a:xfrm>
              <a:off x="433" y="2160"/>
              <a:ext cx="3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l-GR" altLang="en-US" sz="2800" b="1">
                  <a:solidFill>
                    <a:srgbClr val="FF3300"/>
                  </a:solidFill>
                </a:rPr>
                <a:t>δ</a:t>
              </a:r>
              <a:r>
                <a:rPr lang="en-US" altLang="en-US" sz="2800" b="1">
                  <a:solidFill>
                    <a:srgbClr val="FF3300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988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Pyramidal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2362201"/>
            <a:ext cx="4953000" cy="3763963"/>
          </a:xfrm>
        </p:spPr>
        <p:txBody>
          <a:bodyPr/>
          <a:lstStyle/>
          <a:p>
            <a:pPr eaLnBrk="1" hangingPunct="1"/>
            <a:r>
              <a:rPr lang="en-US" altLang="en-US" smtClean="0"/>
              <a:t>Asymmetrical distribution of charge = polar molecule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15364" name="Group 11"/>
          <p:cNvGrpSpPr>
            <a:grpSpLocks/>
          </p:cNvGrpSpPr>
          <p:nvPr/>
        </p:nvGrpSpPr>
        <p:grpSpPr bwMode="auto">
          <a:xfrm>
            <a:off x="2667001" y="2514601"/>
            <a:ext cx="1757363" cy="1585913"/>
            <a:chOff x="3158" y="2496"/>
            <a:chExt cx="1107" cy="999"/>
          </a:xfrm>
        </p:grpSpPr>
        <p:sp>
          <p:nvSpPr>
            <p:cNvPr id="15368" name="Text Box 4"/>
            <p:cNvSpPr txBox="1">
              <a:spLocks noChangeArrowheads="1"/>
            </p:cNvSpPr>
            <p:nvPr/>
          </p:nvSpPr>
          <p:spPr bwMode="auto">
            <a:xfrm>
              <a:off x="3158" y="2506"/>
              <a:ext cx="1107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H   N   H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      H</a:t>
              </a:r>
            </a:p>
          </p:txBody>
        </p:sp>
        <p:grpSp>
          <p:nvGrpSpPr>
            <p:cNvPr id="15369" name="Group 5"/>
            <p:cNvGrpSpPr>
              <a:grpSpLocks/>
            </p:cNvGrpSpPr>
            <p:nvPr/>
          </p:nvGrpSpPr>
          <p:grpSpPr bwMode="auto">
            <a:xfrm>
              <a:off x="3648" y="2496"/>
              <a:ext cx="144" cy="48"/>
              <a:chOff x="1440" y="3984"/>
              <a:chExt cx="144" cy="48"/>
            </a:xfrm>
          </p:grpSpPr>
          <p:sp>
            <p:nvSpPr>
              <p:cNvPr id="15373" name="Oval 6"/>
              <p:cNvSpPr>
                <a:spLocks noChangeArrowheads="1"/>
              </p:cNvSpPr>
              <p:nvPr/>
            </p:nvSpPr>
            <p:spPr bwMode="auto">
              <a:xfrm>
                <a:off x="1440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4" name="Oval 7"/>
              <p:cNvSpPr>
                <a:spLocks noChangeArrowheads="1"/>
              </p:cNvSpPr>
              <p:nvPr/>
            </p:nvSpPr>
            <p:spPr bwMode="auto">
              <a:xfrm>
                <a:off x="1536" y="39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>
              <a:off x="3408" y="268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3792" y="268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72" name="Line 10"/>
            <p:cNvSpPr>
              <a:spLocks noChangeShapeType="1"/>
            </p:cNvSpPr>
            <p:nvPr/>
          </p:nvSpPr>
          <p:spPr bwMode="auto">
            <a:xfrm>
              <a:off x="3696" y="28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365" name="Oval 12"/>
          <p:cNvSpPr>
            <a:spLocks noChangeArrowheads="1"/>
          </p:cNvSpPr>
          <p:nvPr/>
        </p:nvSpPr>
        <p:spPr bwMode="auto">
          <a:xfrm>
            <a:off x="2438400" y="20574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3276601" y="1614488"/>
            <a:ext cx="519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>
                <a:solidFill>
                  <a:srgbClr val="FF3300"/>
                </a:solidFill>
              </a:rPr>
              <a:t>δ</a:t>
            </a:r>
            <a:r>
              <a:rPr lang="en-US" altLang="en-US" sz="2800" b="1">
                <a:solidFill>
                  <a:srgbClr val="FF3300"/>
                </a:solidFill>
              </a:rPr>
              <a:t>-</a:t>
            </a:r>
          </a:p>
        </p:txBody>
      </p:sp>
      <p:sp>
        <p:nvSpPr>
          <p:cNvPr id="15367" name="Rectangle 14"/>
          <p:cNvSpPr>
            <a:spLocks noChangeArrowheads="1"/>
          </p:cNvSpPr>
          <p:nvPr/>
        </p:nvSpPr>
        <p:spPr bwMode="auto">
          <a:xfrm>
            <a:off x="3276601" y="4191001"/>
            <a:ext cx="608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>
                <a:solidFill>
                  <a:srgbClr val="FF3300"/>
                </a:solidFill>
              </a:rPr>
              <a:t>δ</a:t>
            </a:r>
            <a:r>
              <a:rPr lang="en-US" altLang="en-US" sz="2800" b="1">
                <a:solidFill>
                  <a:srgbClr val="FF33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8497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Tetrahedral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24600" y="1600201"/>
            <a:ext cx="388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/>
              <a:t>Asymmetrical distribution of charge = polar molecule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Symmetrical distribution of charge = nonpolar molecule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 flipV="1">
            <a:off x="1524000" y="3810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6389" name="Group 11"/>
          <p:cNvGrpSpPr>
            <a:grpSpLocks/>
          </p:cNvGrpSpPr>
          <p:nvPr/>
        </p:nvGrpSpPr>
        <p:grpSpPr bwMode="auto">
          <a:xfrm>
            <a:off x="2286002" y="4024314"/>
            <a:ext cx="2667001" cy="2554287"/>
            <a:chOff x="3231" y="2362"/>
            <a:chExt cx="1680" cy="1609"/>
          </a:xfrm>
        </p:grpSpPr>
        <p:sp>
          <p:nvSpPr>
            <p:cNvPr id="16417" name="Text Box 6"/>
            <p:cNvSpPr txBox="1">
              <a:spLocks noChangeArrowheads="1"/>
            </p:cNvSpPr>
            <p:nvPr/>
          </p:nvSpPr>
          <p:spPr bwMode="auto">
            <a:xfrm>
              <a:off x="3231" y="2362"/>
              <a:ext cx="1680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          H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H       C       H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          H</a:t>
              </a:r>
            </a:p>
          </p:txBody>
        </p:sp>
        <p:sp>
          <p:nvSpPr>
            <p:cNvPr id="16418" name="Line 7"/>
            <p:cNvSpPr>
              <a:spLocks noChangeShapeType="1"/>
            </p:cNvSpPr>
            <p:nvPr/>
          </p:nvSpPr>
          <p:spPr bwMode="auto">
            <a:xfrm>
              <a:off x="3552" y="312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19" name="Line 8"/>
            <p:cNvSpPr>
              <a:spLocks noChangeShapeType="1"/>
            </p:cNvSpPr>
            <p:nvPr/>
          </p:nvSpPr>
          <p:spPr bwMode="auto">
            <a:xfrm>
              <a:off x="4272" y="312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20" name="Line 9"/>
            <p:cNvSpPr>
              <a:spLocks noChangeShapeType="1"/>
            </p:cNvSpPr>
            <p:nvPr/>
          </p:nvSpPr>
          <p:spPr bwMode="auto">
            <a:xfrm>
              <a:off x="4080" y="268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21" name="Line 10"/>
            <p:cNvSpPr>
              <a:spLocks noChangeShapeType="1"/>
            </p:cNvSpPr>
            <p:nvPr/>
          </p:nvSpPr>
          <p:spPr bwMode="auto">
            <a:xfrm>
              <a:off x="4080" y="331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2286000" y="1143001"/>
            <a:ext cx="285046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         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Cl       C       Cl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         H</a:t>
            </a:r>
          </a:p>
        </p:txBody>
      </p:sp>
      <p:sp>
        <p:nvSpPr>
          <p:cNvPr id="16391" name="Line 13"/>
          <p:cNvSpPr>
            <a:spLocks noChangeShapeType="1"/>
          </p:cNvSpPr>
          <p:nvPr/>
        </p:nvSpPr>
        <p:spPr bwMode="auto">
          <a:xfrm>
            <a:off x="2795588" y="234632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2" name="Line 14"/>
          <p:cNvSpPr>
            <a:spLocks noChangeShapeType="1"/>
          </p:cNvSpPr>
          <p:nvPr/>
        </p:nvSpPr>
        <p:spPr bwMode="auto">
          <a:xfrm>
            <a:off x="3938588" y="234632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Line 15"/>
          <p:cNvSpPr>
            <a:spLocks noChangeShapeType="1"/>
          </p:cNvSpPr>
          <p:nvPr/>
        </p:nvSpPr>
        <p:spPr bwMode="auto">
          <a:xfrm>
            <a:off x="3633788" y="166052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3633788" y="265112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6395" name="Group 19"/>
          <p:cNvGrpSpPr>
            <a:grpSpLocks/>
          </p:cNvGrpSpPr>
          <p:nvPr/>
        </p:nvGrpSpPr>
        <p:grpSpPr bwMode="auto">
          <a:xfrm rot="16200000">
            <a:off x="4953000" y="2362200"/>
            <a:ext cx="228600" cy="76200"/>
            <a:chOff x="192" y="2160"/>
            <a:chExt cx="144" cy="48"/>
          </a:xfrm>
        </p:grpSpPr>
        <p:sp>
          <p:nvSpPr>
            <p:cNvPr id="16415" name="Oval 17"/>
            <p:cNvSpPr>
              <a:spLocks noChangeArrowheads="1"/>
            </p:cNvSpPr>
            <p:nvPr/>
          </p:nvSpPr>
          <p:spPr bwMode="auto">
            <a:xfrm>
              <a:off x="1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6416" name="Oval 18"/>
            <p:cNvSpPr>
              <a:spLocks noChangeArrowheads="1"/>
            </p:cNvSpPr>
            <p:nvPr/>
          </p:nvSpPr>
          <p:spPr bwMode="auto">
            <a:xfrm>
              <a:off x="2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396" name="Group 20"/>
          <p:cNvGrpSpPr>
            <a:grpSpLocks/>
          </p:cNvGrpSpPr>
          <p:nvPr/>
        </p:nvGrpSpPr>
        <p:grpSpPr bwMode="auto">
          <a:xfrm>
            <a:off x="2438400" y="1981200"/>
            <a:ext cx="228600" cy="76200"/>
            <a:chOff x="192" y="2160"/>
            <a:chExt cx="144" cy="48"/>
          </a:xfrm>
        </p:grpSpPr>
        <p:sp>
          <p:nvSpPr>
            <p:cNvPr id="16413" name="Oval 21"/>
            <p:cNvSpPr>
              <a:spLocks noChangeArrowheads="1"/>
            </p:cNvSpPr>
            <p:nvPr/>
          </p:nvSpPr>
          <p:spPr bwMode="auto">
            <a:xfrm>
              <a:off x="1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6414" name="Oval 22"/>
            <p:cNvSpPr>
              <a:spLocks noChangeArrowheads="1"/>
            </p:cNvSpPr>
            <p:nvPr/>
          </p:nvSpPr>
          <p:spPr bwMode="auto">
            <a:xfrm>
              <a:off x="2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397" name="Group 23"/>
          <p:cNvGrpSpPr>
            <a:grpSpLocks/>
          </p:cNvGrpSpPr>
          <p:nvPr/>
        </p:nvGrpSpPr>
        <p:grpSpPr bwMode="auto">
          <a:xfrm>
            <a:off x="2438400" y="2743200"/>
            <a:ext cx="228600" cy="76200"/>
            <a:chOff x="192" y="2160"/>
            <a:chExt cx="144" cy="48"/>
          </a:xfrm>
        </p:grpSpPr>
        <p:sp>
          <p:nvSpPr>
            <p:cNvPr id="16411" name="Oval 24"/>
            <p:cNvSpPr>
              <a:spLocks noChangeArrowheads="1"/>
            </p:cNvSpPr>
            <p:nvPr/>
          </p:nvSpPr>
          <p:spPr bwMode="auto">
            <a:xfrm>
              <a:off x="1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6412" name="Oval 25"/>
            <p:cNvSpPr>
              <a:spLocks noChangeArrowheads="1"/>
            </p:cNvSpPr>
            <p:nvPr/>
          </p:nvSpPr>
          <p:spPr bwMode="auto">
            <a:xfrm>
              <a:off x="2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398" name="Group 26"/>
          <p:cNvGrpSpPr>
            <a:grpSpLocks/>
          </p:cNvGrpSpPr>
          <p:nvPr/>
        </p:nvGrpSpPr>
        <p:grpSpPr bwMode="auto">
          <a:xfrm>
            <a:off x="4724400" y="2057400"/>
            <a:ext cx="228600" cy="76200"/>
            <a:chOff x="192" y="2160"/>
            <a:chExt cx="144" cy="48"/>
          </a:xfrm>
        </p:grpSpPr>
        <p:sp>
          <p:nvSpPr>
            <p:cNvPr id="16409" name="Oval 27"/>
            <p:cNvSpPr>
              <a:spLocks noChangeArrowheads="1"/>
            </p:cNvSpPr>
            <p:nvPr/>
          </p:nvSpPr>
          <p:spPr bwMode="auto">
            <a:xfrm>
              <a:off x="1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6410" name="Oval 28"/>
            <p:cNvSpPr>
              <a:spLocks noChangeArrowheads="1"/>
            </p:cNvSpPr>
            <p:nvPr/>
          </p:nvSpPr>
          <p:spPr bwMode="auto">
            <a:xfrm>
              <a:off x="2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399" name="Group 29"/>
          <p:cNvGrpSpPr>
            <a:grpSpLocks/>
          </p:cNvGrpSpPr>
          <p:nvPr/>
        </p:nvGrpSpPr>
        <p:grpSpPr bwMode="auto">
          <a:xfrm>
            <a:off x="4724400" y="2743200"/>
            <a:ext cx="228600" cy="76200"/>
            <a:chOff x="192" y="2160"/>
            <a:chExt cx="144" cy="48"/>
          </a:xfrm>
        </p:grpSpPr>
        <p:sp>
          <p:nvSpPr>
            <p:cNvPr id="16407" name="Oval 30"/>
            <p:cNvSpPr>
              <a:spLocks noChangeArrowheads="1"/>
            </p:cNvSpPr>
            <p:nvPr/>
          </p:nvSpPr>
          <p:spPr bwMode="auto">
            <a:xfrm>
              <a:off x="1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Oval 31"/>
            <p:cNvSpPr>
              <a:spLocks noChangeArrowheads="1"/>
            </p:cNvSpPr>
            <p:nvPr/>
          </p:nvSpPr>
          <p:spPr bwMode="auto">
            <a:xfrm>
              <a:off x="2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400" name="Group 32"/>
          <p:cNvGrpSpPr>
            <a:grpSpLocks/>
          </p:cNvGrpSpPr>
          <p:nvPr/>
        </p:nvGrpSpPr>
        <p:grpSpPr bwMode="auto">
          <a:xfrm rot="16200000">
            <a:off x="2133600" y="2362200"/>
            <a:ext cx="228600" cy="76200"/>
            <a:chOff x="192" y="2160"/>
            <a:chExt cx="144" cy="48"/>
          </a:xfrm>
        </p:grpSpPr>
        <p:sp>
          <p:nvSpPr>
            <p:cNvPr id="16405" name="Oval 33"/>
            <p:cNvSpPr>
              <a:spLocks noChangeArrowheads="1"/>
            </p:cNvSpPr>
            <p:nvPr/>
          </p:nvSpPr>
          <p:spPr bwMode="auto">
            <a:xfrm>
              <a:off x="1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Oval 34"/>
            <p:cNvSpPr>
              <a:spLocks noChangeArrowheads="1"/>
            </p:cNvSpPr>
            <p:nvPr/>
          </p:nvSpPr>
          <p:spPr bwMode="auto">
            <a:xfrm>
              <a:off x="2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401" name="Oval 35"/>
          <p:cNvSpPr>
            <a:spLocks noChangeArrowheads="1"/>
          </p:cNvSpPr>
          <p:nvPr/>
        </p:nvSpPr>
        <p:spPr bwMode="auto">
          <a:xfrm>
            <a:off x="2057400" y="1143000"/>
            <a:ext cx="32004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402" name="Rectangle 36"/>
          <p:cNvSpPr>
            <a:spLocks noChangeArrowheads="1"/>
          </p:cNvSpPr>
          <p:nvPr/>
        </p:nvSpPr>
        <p:spPr bwMode="auto">
          <a:xfrm>
            <a:off x="5181601" y="2147888"/>
            <a:ext cx="519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>
                <a:solidFill>
                  <a:srgbClr val="FF3300"/>
                </a:solidFill>
              </a:rPr>
              <a:t>δ</a:t>
            </a:r>
            <a:r>
              <a:rPr lang="en-US" altLang="en-US" sz="2800" b="1">
                <a:solidFill>
                  <a:srgbClr val="FF3300"/>
                </a:solidFill>
              </a:rPr>
              <a:t>-</a:t>
            </a:r>
          </a:p>
        </p:txBody>
      </p:sp>
      <p:sp>
        <p:nvSpPr>
          <p:cNvPr id="16403" name="Rectangle 37"/>
          <p:cNvSpPr>
            <a:spLocks noChangeArrowheads="1"/>
          </p:cNvSpPr>
          <p:nvPr/>
        </p:nvSpPr>
        <p:spPr bwMode="auto">
          <a:xfrm>
            <a:off x="3430588" y="685801"/>
            <a:ext cx="608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n-US" sz="2800" b="1">
                <a:solidFill>
                  <a:srgbClr val="FF3300"/>
                </a:solidFill>
              </a:rPr>
              <a:t>δ</a:t>
            </a:r>
            <a:r>
              <a:rPr lang="en-US" altLang="en-US" sz="2800" b="1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16404" name="Oval 38"/>
          <p:cNvSpPr>
            <a:spLocks noChangeArrowheads="1"/>
          </p:cNvSpPr>
          <p:nvPr/>
        </p:nvSpPr>
        <p:spPr bwMode="auto">
          <a:xfrm>
            <a:off x="2057400" y="4038600"/>
            <a:ext cx="32004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Trigonal Planar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24600" y="1524000"/>
            <a:ext cx="4343400" cy="495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Asymmetrical distribution of charge = polar molecule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Symmetrical distribution of charge = nonpolar molecule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152400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7413" name="Picture 6" descr="TrigonalPlan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14801"/>
            <a:ext cx="25527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9" descr="TrigonalPlan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1"/>
            <a:ext cx="23241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Oval 40"/>
          <p:cNvSpPr>
            <a:spLocks noChangeArrowheads="1"/>
          </p:cNvSpPr>
          <p:nvPr/>
        </p:nvSpPr>
        <p:spPr bwMode="auto">
          <a:xfrm>
            <a:off x="2590800" y="13716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30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38" name="Group 50"/>
          <p:cNvGraphicFramePr>
            <a:graphicFrameLocks noGrp="1"/>
          </p:cNvGraphicFramePr>
          <p:nvPr/>
        </p:nvGraphicFramePr>
        <p:xfrm>
          <a:off x="1828800" y="381000"/>
          <a:ext cx="8458200" cy="6304010"/>
        </p:xfrm>
        <a:graphic>
          <a:graphicData uri="http://schemas.openxmlformats.org/drawingml/2006/table">
            <a:tbl>
              <a:tblPr/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49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Shape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Bonds on Center atom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Lone pairs on center atom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Polarity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Linear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Polar or Nonpolar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Pyramidal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Tetrahedral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Polar or Nonpolar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4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Trigonal Planar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Polar or Nonpolar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6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94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BEND and  _____?</vt:lpstr>
      <vt:lpstr>Molecular Polarity</vt:lpstr>
      <vt:lpstr>Linear</vt:lpstr>
      <vt:lpstr>Bent</vt:lpstr>
      <vt:lpstr>Pyramidal</vt:lpstr>
      <vt:lpstr>Tetrahedral</vt:lpstr>
      <vt:lpstr>Trigonal Planar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 and  _____?</dc:title>
  <dc:creator>Lauren Rakhimov</dc:creator>
  <cp:lastModifiedBy>Lauren Rakhimov</cp:lastModifiedBy>
  <cp:revision>1</cp:revision>
  <dcterms:created xsi:type="dcterms:W3CDTF">2019-12-06T18:43:33Z</dcterms:created>
  <dcterms:modified xsi:type="dcterms:W3CDTF">2019-12-06T18:43:47Z</dcterms:modified>
</cp:coreProperties>
</file>