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BB5CF0B7-BB8A-47D7-B8FB-E6A7C4823E3A}" type="datetimeFigureOut">
              <a:rPr lang="en-US"/>
              <a:pPr>
                <a:defRPr/>
              </a:pPr>
              <a:t>9/4/2019</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A40BC2E3-439D-4CD2-A881-E27BFC65157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CA9514-D561-453D-9F66-F8FE0AF25A76}" type="datetimeFigureOut">
              <a:rPr lang="en-US"/>
              <a:pPr>
                <a:defRPr/>
              </a:pPr>
              <a:t>9/4/2019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935CE34-1CF8-4E9F-A821-C660A4A86E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85C763A-BC29-4B89-BFE5-CE6099DE8888}" type="datetimeFigureOut">
              <a:rPr lang="en-US"/>
              <a:pPr>
                <a:defRPr/>
              </a:pPr>
              <a:t>9/4/2019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6E313F3-983E-4CBE-8B92-0487767C44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4013D7-BE14-4E55-BEC1-E2170766DE8D}" type="datetimeFigureOut">
              <a:rPr lang="en-US"/>
              <a:pPr>
                <a:defRPr/>
              </a:pPr>
              <a:t>9/4/2019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BED13D-46B5-40D2-9884-E1AAD1AC42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9936B9E-ACDA-4945-8DC3-DEE7C97D5330}" type="datetimeFigureOut">
              <a:rPr lang="en-US"/>
              <a:pPr>
                <a:defRPr/>
              </a:pPr>
              <a:t>9/4/2019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63F13D1-EC9A-48F5-A157-4FCA4C95A5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4D182C6-A731-4DEA-BAB5-2F126BED7866}" type="datetimeFigureOut">
              <a:rPr lang="en-US"/>
              <a:pPr>
                <a:defRPr/>
              </a:pPr>
              <a:t>9/4/2019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5DE23F-EC9C-4AD4-9F93-86382B2241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228FF95-5093-4017-8E78-584AC5F50856}" type="datetimeFigureOut">
              <a:rPr lang="en-US"/>
              <a:pPr>
                <a:defRPr/>
              </a:pPr>
              <a:t>9/4/2019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766000E-23C5-4098-B84D-11033AF482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7230FA9-00D9-4463-B403-3934AD90EA2C}" type="datetimeFigureOut">
              <a:rPr lang="en-US"/>
              <a:pPr>
                <a:defRPr/>
              </a:pPr>
              <a:t>9/4/2019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35FCA0F-567A-4B01-BC2A-5A754A3FC2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28F6181-5B1D-4692-982C-19812B7403C8}" type="datetimeFigureOut">
              <a:rPr lang="en-US"/>
              <a:pPr>
                <a:defRPr/>
              </a:pPr>
              <a:t>9/4/2019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A224166-3F04-4EC1-9F5A-C18B0C4A97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FE8A6C1-480A-4919-AFD1-513686CBB662}" type="datetimeFigureOut">
              <a:rPr lang="en-US"/>
              <a:pPr>
                <a:defRPr/>
              </a:pPr>
              <a:t>9/4/2019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99C8CCEE-07EA-4A50-ACED-C84D6D1B30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8051EFA-E986-4C52-B064-7642CE491C63}" type="datetimeFigureOut">
              <a:rPr lang="en-US"/>
              <a:pPr>
                <a:defRPr/>
              </a:pPr>
              <a:t>9/4/2019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03C1F48-5C94-44B2-91FA-756F4B63FF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843985E3-C5BE-45C2-8C0D-5660BE9A01B7}" type="datetimeFigureOut">
              <a:rPr lang="en-US"/>
              <a:pPr>
                <a:defRPr/>
              </a:pPr>
              <a:t>9/4/2019</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CF66E7E3-3CD0-4B6C-B53B-7523F19B644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smtClean="0"/>
              <a:t>How Good a Witness Are You?</a:t>
            </a:r>
            <a:endParaRPr/>
          </a:p>
        </p:txBody>
      </p:sp>
      <p:sp>
        <p:nvSpPr>
          <p:cNvPr id="13314" name="Subtitle 2"/>
          <p:cNvSpPr>
            <a:spLocks noGrp="1"/>
          </p:cNvSpPr>
          <p:nvPr>
            <p:ph type="subTitle" idx="1"/>
          </p:nvPr>
        </p:nvSpPr>
        <p:spPr>
          <a:xfrm>
            <a:off x="433388" y="1544638"/>
            <a:ext cx="6480175" cy="1752600"/>
          </a:xfrm>
        </p:spPr>
        <p:txBody>
          <a:bodyPr/>
          <a:lstStyle/>
          <a:p>
            <a:r>
              <a:rPr lang="en-US" smtClean="0"/>
              <a:t>On the next slide you will study the picture of the scene of a crime for up to 3 minutes. Once you are done, we will see how good a witness you were!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Identification, collection, documenting and storing of evidence:</a:t>
            </a:r>
            <a:endParaRPr lang="en-US" dirty="0"/>
          </a:p>
        </p:txBody>
      </p:sp>
      <p:sp>
        <p:nvSpPr>
          <p:cNvPr id="22530" name="Content Placeholder 2"/>
          <p:cNvSpPr>
            <a:spLocks noGrp="1"/>
          </p:cNvSpPr>
          <p:nvPr>
            <p:ph idx="1"/>
          </p:nvPr>
        </p:nvSpPr>
        <p:spPr>
          <a:xfrm>
            <a:off x="533400" y="1752600"/>
            <a:ext cx="7467600" cy="4525963"/>
          </a:xfrm>
        </p:spPr>
        <p:txBody>
          <a:bodyPr/>
          <a:lstStyle/>
          <a:p>
            <a:r>
              <a:rPr lang="en-US" smtClean="0"/>
              <a:t>Evidence Collection Unit (CSI): collect and preserve evidence and transport it to the lab. Could be a police officer or CSI professional. Collect prints, hair, fiber and other </a:t>
            </a:r>
            <a:r>
              <a:rPr lang="en-US" i="1" smtClean="0"/>
              <a:t>trace</a:t>
            </a:r>
            <a:r>
              <a:rPr lang="en-US" smtClean="0"/>
              <a:t> evidence.</a:t>
            </a:r>
          </a:p>
        </p:txBody>
      </p:sp>
      <p:pic>
        <p:nvPicPr>
          <p:cNvPr id="22531" name="Picture 2" descr="http://www.evidentcrimescene.com/cata/evid2/envelopeGlassine.jpg"/>
          <p:cNvPicPr>
            <a:picLocks noChangeAspect="1" noChangeArrowheads="1"/>
          </p:cNvPicPr>
          <p:nvPr/>
        </p:nvPicPr>
        <p:blipFill>
          <a:blip r:embed="rId2"/>
          <a:srcRect/>
          <a:stretch>
            <a:fillRect/>
          </a:stretch>
        </p:blipFill>
        <p:spPr bwMode="auto">
          <a:xfrm>
            <a:off x="1447800" y="4648200"/>
            <a:ext cx="2381250" cy="1838325"/>
          </a:xfrm>
          <a:prstGeom prst="rect">
            <a:avLst/>
          </a:prstGeom>
          <a:noFill/>
          <a:ln w="9525">
            <a:noFill/>
            <a:miter lim="800000"/>
            <a:headEnd/>
            <a:tailEnd/>
          </a:ln>
        </p:spPr>
      </p:pic>
      <p:pic>
        <p:nvPicPr>
          <p:cNvPr id="22532" name="Picture 4" descr="http://www.co.henry.ga.us/Police/images/slideshow/csi01.jpg"/>
          <p:cNvPicPr>
            <a:picLocks noChangeAspect="1" noChangeArrowheads="1"/>
          </p:cNvPicPr>
          <p:nvPr/>
        </p:nvPicPr>
        <p:blipFill>
          <a:blip r:embed="rId3"/>
          <a:srcRect/>
          <a:stretch>
            <a:fillRect/>
          </a:stretch>
        </p:blipFill>
        <p:spPr bwMode="auto">
          <a:xfrm>
            <a:off x="4800600" y="4572000"/>
            <a:ext cx="4181475" cy="2208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533400"/>
            <a:ext cx="7467600" cy="5592763"/>
          </a:xfrm>
        </p:spPr>
        <p:txBody>
          <a:bodyPr/>
          <a:lstStyle/>
          <a:p>
            <a:r>
              <a:rPr lang="en-US" smtClean="0"/>
              <a:t>Photography Unit: take pictures of crime scene and body that could be crucial to courtroom presentations. THIS MUST BE DONE BEFORE COLLECTING THE EVIDENCE!</a:t>
            </a:r>
          </a:p>
          <a:p>
            <a:pPr>
              <a:buFont typeface="Wingdings 2" pitchFamily="18" charset="2"/>
              <a:buNone/>
            </a:pPr>
            <a:endParaRPr lang="en-US" smtClean="0"/>
          </a:p>
          <a:p>
            <a:endParaRPr lang="en-US" smtClean="0"/>
          </a:p>
        </p:txBody>
      </p:sp>
      <p:pic>
        <p:nvPicPr>
          <p:cNvPr id="23554" name="Picture 2" descr="http://www.students.stedwards.edu/caleman/photo.JPG"/>
          <p:cNvPicPr>
            <a:picLocks noChangeAspect="1" noChangeArrowheads="1"/>
          </p:cNvPicPr>
          <p:nvPr/>
        </p:nvPicPr>
        <p:blipFill>
          <a:blip r:embed="rId2"/>
          <a:srcRect/>
          <a:stretch>
            <a:fillRect/>
          </a:stretch>
        </p:blipFill>
        <p:spPr bwMode="auto">
          <a:xfrm>
            <a:off x="152400" y="2971800"/>
            <a:ext cx="2667000" cy="3667125"/>
          </a:xfrm>
          <a:prstGeom prst="rect">
            <a:avLst/>
          </a:prstGeom>
          <a:noFill/>
          <a:ln w="9525">
            <a:noFill/>
            <a:miter lim="800000"/>
            <a:headEnd/>
            <a:tailEnd/>
          </a:ln>
        </p:spPr>
      </p:pic>
      <p:pic>
        <p:nvPicPr>
          <p:cNvPr id="23555" name="Picture 4" descr="http://www.princessannepolice.com/default%20images/CriminalInvestigation.jpg"/>
          <p:cNvPicPr>
            <a:picLocks noChangeAspect="1" noChangeArrowheads="1"/>
          </p:cNvPicPr>
          <p:nvPr/>
        </p:nvPicPr>
        <p:blipFill>
          <a:blip r:embed="rId3"/>
          <a:srcRect/>
          <a:stretch>
            <a:fillRect/>
          </a:stretch>
        </p:blipFill>
        <p:spPr bwMode="auto">
          <a:xfrm>
            <a:off x="5257800" y="2362200"/>
            <a:ext cx="3743325" cy="2489200"/>
          </a:xfrm>
          <a:prstGeom prst="rect">
            <a:avLst/>
          </a:prstGeom>
          <a:noFill/>
          <a:ln w="9525">
            <a:noFill/>
            <a:miter lim="800000"/>
            <a:headEnd/>
            <a:tailEnd/>
          </a:ln>
        </p:spPr>
      </p:pic>
      <p:pic>
        <p:nvPicPr>
          <p:cNvPr id="23556" name="Picture 6" descr="http://www.mesaaz.gov/police/ForensicServices/Images/crime_scene_photo_small.jpg"/>
          <p:cNvPicPr>
            <a:picLocks noChangeAspect="1" noChangeArrowheads="1"/>
          </p:cNvPicPr>
          <p:nvPr/>
        </p:nvPicPr>
        <p:blipFill>
          <a:blip r:embed="rId4"/>
          <a:srcRect/>
          <a:stretch>
            <a:fillRect/>
          </a:stretch>
        </p:blipFill>
        <p:spPr bwMode="auto">
          <a:xfrm>
            <a:off x="3657600" y="4876800"/>
            <a:ext cx="19050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Evidence Storage:</a:t>
            </a:r>
          </a:p>
        </p:txBody>
      </p:sp>
      <p:sp>
        <p:nvSpPr>
          <p:cNvPr id="24578" name="Content Placeholder 2"/>
          <p:cNvSpPr>
            <a:spLocks noGrp="1"/>
          </p:cNvSpPr>
          <p:nvPr>
            <p:ph idx="1"/>
          </p:nvPr>
        </p:nvSpPr>
        <p:spPr/>
        <p:txBody>
          <a:bodyPr/>
          <a:lstStyle/>
          <a:p>
            <a:r>
              <a:rPr lang="en-US" smtClean="0"/>
              <a:t>Evidence gets stored in a locked room with restricted access, sometimes kept for decades. The chain of custody needs to be unbroken so evidence is not compromised.</a:t>
            </a:r>
          </a:p>
        </p:txBody>
      </p:sp>
      <p:pic>
        <p:nvPicPr>
          <p:cNvPr id="24579" name="Picture 4" descr="http://www.wirecrafters.com/custimages/med_11192008122001PM.jpg"/>
          <p:cNvPicPr>
            <a:picLocks noChangeAspect="1" noChangeArrowheads="1"/>
          </p:cNvPicPr>
          <p:nvPr/>
        </p:nvPicPr>
        <p:blipFill>
          <a:blip r:embed="rId2"/>
          <a:srcRect/>
          <a:stretch>
            <a:fillRect/>
          </a:stretch>
        </p:blipFill>
        <p:spPr bwMode="auto">
          <a:xfrm>
            <a:off x="4724400" y="3657600"/>
            <a:ext cx="2857500" cy="2819400"/>
          </a:xfrm>
          <a:prstGeom prst="rect">
            <a:avLst/>
          </a:prstGeom>
          <a:noFill/>
          <a:ln w="9525">
            <a:noFill/>
            <a:miter lim="800000"/>
            <a:headEnd/>
            <a:tailEnd/>
          </a:ln>
        </p:spPr>
      </p:pic>
      <p:pic>
        <p:nvPicPr>
          <p:cNvPr id="24580" name="Picture 5"/>
          <p:cNvPicPr>
            <a:picLocks noChangeAspect="1" noChangeArrowheads="1"/>
          </p:cNvPicPr>
          <p:nvPr/>
        </p:nvPicPr>
        <p:blipFill>
          <a:blip r:embed="rId3"/>
          <a:srcRect/>
          <a:stretch>
            <a:fillRect/>
          </a:stretch>
        </p:blipFill>
        <p:spPr bwMode="auto">
          <a:xfrm>
            <a:off x="1295400" y="4114800"/>
            <a:ext cx="2514600"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Chain of Custody</a:t>
            </a:r>
          </a:p>
        </p:txBody>
      </p:sp>
      <p:sp>
        <p:nvSpPr>
          <p:cNvPr id="3" name="Content Placeholder 2"/>
          <p:cNvSpPr>
            <a:spLocks noGrp="1"/>
          </p:cNvSpPr>
          <p:nvPr>
            <p:ph idx="1"/>
          </p:nvPr>
        </p:nvSpPr>
        <p:spPr>
          <a:xfrm>
            <a:off x="457200" y="1143000"/>
            <a:ext cx="4724400" cy="5638800"/>
          </a:xfrm>
        </p:spPr>
        <p:txBody>
          <a:bodyPr>
            <a:normAutofit lnSpcReduction="10000"/>
          </a:bodyPr>
          <a:lstStyle/>
          <a:p>
            <a:pPr marL="420624" indent="-384048" fontAlgn="auto">
              <a:spcAft>
                <a:spcPts val="0"/>
              </a:spcAft>
              <a:buFont typeface="Wingdings 2"/>
              <a:buChar char=""/>
              <a:defRPr/>
            </a:pPr>
            <a:r>
              <a:rPr lang="en-US" dirty="0" smtClean="0"/>
              <a:t>refers to the chronological documentation or paper trail, showing the seizure, custody, control, transfer, analysis, and disposition of evidence, physical or electronic. This is to ensure evidence was not tampered with during a trial.</a:t>
            </a:r>
            <a:endParaRPr lang="en-US" dirty="0"/>
          </a:p>
        </p:txBody>
      </p:sp>
      <p:pic>
        <p:nvPicPr>
          <p:cNvPr id="25603" name="Picture 4" descr="http://www.jfklancer.com/hunt/phantom_files/image001.jpg"/>
          <p:cNvPicPr>
            <a:picLocks noChangeAspect="1" noChangeArrowheads="1"/>
          </p:cNvPicPr>
          <p:nvPr/>
        </p:nvPicPr>
        <p:blipFill>
          <a:blip r:embed="rId2"/>
          <a:srcRect/>
          <a:stretch>
            <a:fillRect/>
          </a:stretch>
        </p:blipFill>
        <p:spPr bwMode="auto">
          <a:xfrm>
            <a:off x="5410200" y="1676400"/>
            <a:ext cx="3400425"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Infraction</a:t>
            </a:r>
          </a:p>
        </p:txBody>
      </p:sp>
      <p:sp>
        <p:nvSpPr>
          <p:cNvPr id="26626" name="Content Placeholder 2"/>
          <p:cNvSpPr>
            <a:spLocks noGrp="1"/>
          </p:cNvSpPr>
          <p:nvPr>
            <p:ph idx="1"/>
          </p:nvPr>
        </p:nvSpPr>
        <p:spPr/>
        <p:txBody>
          <a:bodyPr/>
          <a:lstStyle/>
          <a:p>
            <a:r>
              <a:rPr lang="en-US" smtClean="0"/>
              <a:t>A minor violation of the law that is punishable only by a fine</a:t>
            </a:r>
            <a:br>
              <a:rPr lang="en-US" smtClean="0"/>
            </a:br>
            <a:r>
              <a:rPr lang="en-US" smtClean="0"/>
              <a:t/>
            </a:r>
            <a:br>
              <a:rPr lang="en-US" smtClean="0"/>
            </a:br>
            <a:endParaRPr lang="en-US" smtClean="0"/>
          </a:p>
        </p:txBody>
      </p:sp>
      <p:pic>
        <p:nvPicPr>
          <p:cNvPr id="2" name="Picture 2" descr="http://i.cdn.turner.com/cnn/2008/LIVING/wayoflife/05/07/aa.speed.trap/t1port.radar.gi.jpg"/>
          <p:cNvPicPr>
            <a:picLocks noChangeAspect="1" noChangeArrowheads="1"/>
          </p:cNvPicPr>
          <p:nvPr/>
        </p:nvPicPr>
        <p:blipFill>
          <a:blip r:embed="rId2"/>
          <a:srcRect/>
          <a:stretch>
            <a:fillRect/>
          </a:stretch>
        </p:blipFill>
        <p:spPr bwMode="auto">
          <a:xfrm>
            <a:off x="457200" y="2819400"/>
            <a:ext cx="2847975" cy="1600200"/>
          </a:xfrm>
          <a:prstGeom prst="rect">
            <a:avLst/>
          </a:prstGeom>
          <a:noFill/>
          <a:ln w="9525">
            <a:noFill/>
            <a:miter lim="800000"/>
            <a:headEnd/>
            <a:tailEnd/>
          </a:ln>
        </p:spPr>
      </p:pic>
      <p:pic>
        <p:nvPicPr>
          <p:cNvPr id="26628" name="Picture 4" descr="http://www.turbophoto.com/stockphotos/watermark/No-Jaywalking-Sign.jpg"/>
          <p:cNvPicPr>
            <a:picLocks noChangeAspect="1" noChangeArrowheads="1"/>
          </p:cNvPicPr>
          <p:nvPr/>
        </p:nvPicPr>
        <p:blipFill>
          <a:blip r:embed="rId3"/>
          <a:srcRect/>
          <a:stretch>
            <a:fillRect/>
          </a:stretch>
        </p:blipFill>
        <p:spPr bwMode="auto">
          <a:xfrm>
            <a:off x="5105400" y="2514600"/>
            <a:ext cx="3590925" cy="2686050"/>
          </a:xfrm>
          <a:prstGeom prst="rect">
            <a:avLst/>
          </a:prstGeom>
          <a:noFill/>
          <a:ln w="9525">
            <a:noFill/>
            <a:miter lim="800000"/>
            <a:headEnd/>
            <a:tailEnd/>
          </a:ln>
        </p:spPr>
      </p:pic>
      <p:pic>
        <p:nvPicPr>
          <p:cNvPr id="26630" name="Picture 6" descr="http://static.desktopnexus.com/thumbnails/73683-bigthumbnail.jpg"/>
          <p:cNvPicPr>
            <a:picLocks noChangeAspect="1" noChangeArrowheads="1"/>
          </p:cNvPicPr>
          <p:nvPr/>
        </p:nvPicPr>
        <p:blipFill>
          <a:blip r:embed="rId4"/>
          <a:srcRect/>
          <a:stretch>
            <a:fillRect/>
          </a:stretch>
        </p:blipFill>
        <p:spPr bwMode="auto">
          <a:xfrm>
            <a:off x="2057400" y="4497388"/>
            <a:ext cx="3143250" cy="236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additive="base">
                                        <p:cTn id="19" dur="500" fill="hold"/>
                                        <p:tgtEl>
                                          <p:spTgt spid="26630"/>
                                        </p:tgtEl>
                                        <p:attrNameLst>
                                          <p:attrName>ppt_x</p:attrName>
                                        </p:attrNameLst>
                                      </p:cBhvr>
                                      <p:tavLst>
                                        <p:tav tm="0">
                                          <p:val>
                                            <p:strVal val="#ppt_x"/>
                                          </p:val>
                                        </p:tav>
                                        <p:tav tm="100000">
                                          <p:val>
                                            <p:strVal val="#ppt_x"/>
                                          </p:val>
                                        </p:tav>
                                      </p:tavLst>
                                    </p:anim>
                                    <p:anim calcmode="lin" valueType="num">
                                      <p:cBhvr additive="base">
                                        <p:cTn id="20"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Misdemeanor</a:t>
            </a:r>
          </a:p>
        </p:txBody>
      </p:sp>
      <p:sp>
        <p:nvSpPr>
          <p:cNvPr id="27650" name="Content Placeholder 2"/>
          <p:cNvSpPr>
            <a:spLocks noGrp="1"/>
          </p:cNvSpPr>
          <p:nvPr>
            <p:ph idx="1"/>
          </p:nvPr>
        </p:nvSpPr>
        <p:spPr>
          <a:xfrm>
            <a:off x="457200" y="1219200"/>
            <a:ext cx="7467600" cy="4906963"/>
          </a:xfrm>
        </p:spPr>
        <p:txBody>
          <a:bodyPr/>
          <a:lstStyle/>
          <a:p>
            <a:r>
              <a:rPr lang="en-US" smtClean="0"/>
              <a:t>A crime, less serious than a felony, punishable by </a:t>
            </a:r>
            <a:r>
              <a:rPr lang="en-US" u="sng" smtClean="0"/>
              <a:t>no more than one year </a:t>
            </a:r>
            <a:r>
              <a:rPr lang="en-US" smtClean="0"/>
              <a:t>in </a:t>
            </a:r>
            <a:r>
              <a:rPr lang="en-US" i="1" smtClean="0"/>
              <a:t>jail</a:t>
            </a:r>
            <a:r>
              <a:rPr lang="en-US" smtClean="0"/>
              <a:t>. Common examples include petty theft (petty larceny) which is theft of merchandise up to a certain amount. Petty theft for NY is any theft up to $1000.00. For Florida it is any theft up to $300.00!</a:t>
            </a:r>
            <a:br>
              <a:rPr lang="en-US" smtClean="0"/>
            </a:br>
            <a:r>
              <a:rPr lang="en-US" smtClean="0"/>
              <a:t/>
            </a:r>
            <a:br>
              <a:rPr lang="en-US" smtClean="0"/>
            </a:br>
            <a:endParaRPr lang="en-US" smtClean="0"/>
          </a:p>
        </p:txBody>
      </p:sp>
      <p:pic>
        <p:nvPicPr>
          <p:cNvPr id="27651" name="Picture 2" descr="http://img.ehowcdn.co.uk/article-page-main/ehow/images/a08/9v/mj/types-crimes-petty-theft-800x800.jpg"/>
          <p:cNvPicPr>
            <a:picLocks noChangeAspect="1" noChangeArrowheads="1"/>
          </p:cNvPicPr>
          <p:nvPr/>
        </p:nvPicPr>
        <p:blipFill>
          <a:blip r:embed="rId2"/>
          <a:srcRect/>
          <a:stretch>
            <a:fillRect/>
          </a:stretch>
        </p:blipFill>
        <p:spPr bwMode="auto">
          <a:xfrm>
            <a:off x="6553200" y="4419600"/>
            <a:ext cx="2371725" cy="231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7467600" cy="1143000"/>
          </a:xfrm>
        </p:spPr>
        <p:txBody>
          <a:bodyPr/>
          <a:lstStyle/>
          <a:p>
            <a:r>
              <a:rPr lang="en-US" smtClean="0"/>
              <a:t>Felony</a:t>
            </a:r>
          </a:p>
        </p:txBody>
      </p:sp>
      <p:sp>
        <p:nvSpPr>
          <p:cNvPr id="28674" name="Content Placeholder 2"/>
          <p:cNvSpPr>
            <a:spLocks noGrp="1"/>
          </p:cNvSpPr>
          <p:nvPr>
            <p:ph idx="1"/>
          </p:nvPr>
        </p:nvSpPr>
        <p:spPr>
          <a:xfrm>
            <a:off x="457200" y="1219200"/>
            <a:ext cx="8686800" cy="5181600"/>
          </a:xfrm>
        </p:spPr>
        <p:txBody>
          <a:bodyPr/>
          <a:lstStyle/>
          <a:p>
            <a:r>
              <a:rPr lang="en-US" smtClean="0"/>
              <a:t>An offense, such as murder or burglary, of a graver character than those called misdemeanors, especially those commonly punished in the U.S. by </a:t>
            </a:r>
            <a:r>
              <a:rPr lang="en-US" i="1" smtClean="0"/>
              <a:t>imprisonment</a:t>
            </a:r>
            <a:r>
              <a:rPr lang="en-US" smtClean="0"/>
              <a:t> for </a:t>
            </a:r>
            <a:r>
              <a:rPr lang="en-US" u="sng" smtClean="0"/>
              <a:t>more than a year. </a:t>
            </a:r>
            <a:r>
              <a:rPr lang="en-US" smtClean="0"/>
              <a:t>Grand theft (grand larceny) for NY is any theft over $1000.00</a:t>
            </a:r>
            <a:endParaRPr lang="en-US" u="sng" smtClean="0"/>
          </a:p>
          <a:p>
            <a:endParaRPr lang="en-US" smtClean="0"/>
          </a:p>
        </p:txBody>
      </p:sp>
      <p:pic>
        <p:nvPicPr>
          <p:cNvPr id="28675" name="Picture 2" descr="http://kiptip.com/wp-content/uploads/2009/01/full-time--car-thief-588.png"/>
          <p:cNvPicPr>
            <a:picLocks noChangeAspect="1" noChangeArrowheads="1"/>
          </p:cNvPicPr>
          <p:nvPr/>
        </p:nvPicPr>
        <p:blipFill>
          <a:blip r:embed="rId2"/>
          <a:srcRect/>
          <a:stretch>
            <a:fillRect/>
          </a:stretch>
        </p:blipFill>
        <p:spPr bwMode="auto">
          <a:xfrm>
            <a:off x="4876800" y="4038600"/>
            <a:ext cx="3906838"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Example</a:t>
            </a:r>
          </a:p>
        </p:txBody>
      </p:sp>
      <p:pic>
        <p:nvPicPr>
          <p:cNvPr id="29698" name="Picture 2"/>
          <p:cNvPicPr>
            <a:picLocks noGrp="1" noChangeAspect="1" noChangeArrowheads="1"/>
          </p:cNvPicPr>
          <p:nvPr>
            <p:ph sz="half" idx="1"/>
          </p:nvPr>
        </p:nvPicPr>
        <p:blipFill>
          <a:blip r:embed="rId2"/>
          <a:srcRect/>
          <a:stretch>
            <a:fillRect/>
          </a:stretch>
        </p:blipFill>
        <p:spPr>
          <a:xfrm>
            <a:off x="5257800" y="381000"/>
            <a:ext cx="3657600" cy="2424113"/>
          </a:xfrm>
        </p:spPr>
      </p:pic>
      <p:sp>
        <p:nvSpPr>
          <p:cNvPr id="29699" name="Content Placeholder 5"/>
          <p:cNvSpPr>
            <a:spLocks noGrp="1"/>
          </p:cNvSpPr>
          <p:nvPr>
            <p:ph sz="half" idx="2"/>
          </p:nvPr>
        </p:nvSpPr>
        <p:spPr>
          <a:xfrm>
            <a:off x="381000" y="1295400"/>
            <a:ext cx="4495800" cy="5486400"/>
          </a:xfrm>
        </p:spPr>
        <p:txBody>
          <a:bodyPr/>
          <a:lstStyle/>
          <a:p>
            <a:r>
              <a:rPr lang="en-US" smtClean="0"/>
              <a:t>Sara and Clara went to the mall and made the bad decision to steal the bags shown on the right. Sara stole the bag shown on top for $1350.00. Clara stole the bag shown on the bottom for $770.00. Even though the bags look very similar, the girls’ fate is very different!</a:t>
            </a:r>
          </a:p>
        </p:txBody>
      </p:sp>
      <p:pic>
        <p:nvPicPr>
          <p:cNvPr id="29700" name="Picture 3"/>
          <p:cNvPicPr>
            <a:picLocks noChangeAspect="1" noChangeArrowheads="1"/>
          </p:cNvPicPr>
          <p:nvPr/>
        </p:nvPicPr>
        <p:blipFill>
          <a:blip r:embed="rId3"/>
          <a:srcRect/>
          <a:stretch>
            <a:fillRect/>
          </a:stretch>
        </p:blipFill>
        <p:spPr bwMode="auto">
          <a:xfrm>
            <a:off x="4895850" y="3962400"/>
            <a:ext cx="4248150"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Different fates…</a:t>
            </a:r>
          </a:p>
        </p:txBody>
      </p:sp>
      <p:sp>
        <p:nvSpPr>
          <p:cNvPr id="30722" name="Content Placeholder 2"/>
          <p:cNvSpPr>
            <a:spLocks noGrp="1"/>
          </p:cNvSpPr>
          <p:nvPr>
            <p:ph sz="half" idx="1"/>
          </p:nvPr>
        </p:nvSpPr>
        <p:spPr>
          <a:xfrm>
            <a:off x="457200" y="1600200"/>
            <a:ext cx="3657600" cy="5257800"/>
          </a:xfrm>
        </p:spPr>
        <p:txBody>
          <a:bodyPr/>
          <a:lstStyle/>
          <a:p>
            <a:r>
              <a:rPr lang="en-US" smtClean="0"/>
              <a:t>Sara was charged with a ________________ because she committed ________________. She was arrested and brought to ______________ for a term of ________________</a:t>
            </a:r>
          </a:p>
        </p:txBody>
      </p:sp>
      <p:sp>
        <p:nvSpPr>
          <p:cNvPr id="30723" name="Content Placeholder 3"/>
          <p:cNvSpPr>
            <a:spLocks noGrp="1"/>
          </p:cNvSpPr>
          <p:nvPr>
            <p:ph sz="half" idx="2"/>
          </p:nvPr>
        </p:nvSpPr>
        <p:spPr/>
        <p:txBody>
          <a:bodyPr/>
          <a:lstStyle/>
          <a:p>
            <a:r>
              <a:rPr lang="en-US" smtClean="0"/>
              <a:t>Clara was charged with a ________________ because she committed ________________. She was arrested and brought to ______________ for a term of ________________</a:t>
            </a:r>
          </a:p>
          <a:p>
            <a:endParaRPr lang="en-US" smtClean="0"/>
          </a:p>
        </p:txBody>
      </p:sp>
      <p:sp>
        <p:nvSpPr>
          <p:cNvPr id="5" name="TextBox 4"/>
          <p:cNvSpPr txBox="1">
            <a:spLocks noChangeArrowheads="1"/>
          </p:cNvSpPr>
          <p:nvPr/>
        </p:nvSpPr>
        <p:spPr bwMode="auto">
          <a:xfrm>
            <a:off x="1371600" y="2362200"/>
            <a:ext cx="2057400" cy="381000"/>
          </a:xfrm>
          <a:prstGeom prst="rect">
            <a:avLst/>
          </a:prstGeom>
          <a:noFill/>
          <a:ln w="9525">
            <a:noFill/>
            <a:miter lim="800000"/>
            <a:headEnd/>
            <a:tailEnd/>
          </a:ln>
        </p:spPr>
        <p:txBody>
          <a:bodyPr>
            <a:spAutoFit/>
          </a:bodyPr>
          <a:lstStyle/>
          <a:p>
            <a:r>
              <a:rPr lang="en-US"/>
              <a:t>FELONY</a:t>
            </a:r>
          </a:p>
        </p:txBody>
      </p:sp>
      <p:sp>
        <p:nvSpPr>
          <p:cNvPr id="6" name="TextBox 5"/>
          <p:cNvSpPr txBox="1">
            <a:spLocks noChangeArrowheads="1"/>
          </p:cNvSpPr>
          <p:nvPr/>
        </p:nvSpPr>
        <p:spPr bwMode="auto">
          <a:xfrm>
            <a:off x="1295400" y="3581400"/>
            <a:ext cx="2286000" cy="369888"/>
          </a:xfrm>
          <a:prstGeom prst="rect">
            <a:avLst/>
          </a:prstGeom>
          <a:noFill/>
          <a:ln w="9525">
            <a:noFill/>
            <a:miter lim="800000"/>
            <a:headEnd/>
            <a:tailEnd/>
          </a:ln>
        </p:spPr>
        <p:txBody>
          <a:bodyPr>
            <a:spAutoFit/>
          </a:bodyPr>
          <a:lstStyle/>
          <a:p>
            <a:r>
              <a:rPr lang="en-US"/>
              <a:t>GRAND LARCENY</a:t>
            </a:r>
          </a:p>
        </p:txBody>
      </p:sp>
      <p:sp>
        <p:nvSpPr>
          <p:cNvPr id="7" name="TextBox 6"/>
          <p:cNvSpPr txBox="1">
            <a:spLocks noChangeArrowheads="1"/>
          </p:cNvSpPr>
          <p:nvPr/>
        </p:nvSpPr>
        <p:spPr bwMode="auto">
          <a:xfrm>
            <a:off x="1066800" y="4800600"/>
            <a:ext cx="3200400" cy="369888"/>
          </a:xfrm>
          <a:prstGeom prst="rect">
            <a:avLst/>
          </a:prstGeom>
          <a:noFill/>
          <a:ln w="9525">
            <a:noFill/>
            <a:miter lim="800000"/>
            <a:headEnd/>
            <a:tailEnd/>
          </a:ln>
        </p:spPr>
        <p:txBody>
          <a:bodyPr>
            <a:spAutoFit/>
          </a:bodyPr>
          <a:lstStyle/>
          <a:p>
            <a:r>
              <a:rPr lang="en-US"/>
              <a:t>STATE PRISON</a:t>
            </a:r>
          </a:p>
        </p:txBody>
      </p:sp>
      <p:sp>
        <p:nvSpPr>
          <p:cNvPr id="8" name="TextBox 7"/>
          <p:cNvSpPr txBox="1">
            <a:spLocks noChangeArrowheads="1"/>
          </p:cNvSpPr>
          <p:nvPr/>
        </p:nvSpPr>
        <p:spPr bwMode="auto">
          <a:xfrm>
            <a:off x="762000" y="5562600"/>
            <a:ext cx="3352800" cy="369888"/>
          </a:xfrm>
          <a:prstGeom prst="rect">
            <a:avLst/>
          </a:prstGeom>
          <a:noFill/>
          <a:ln w="9525">
            <a:noFill/>
            <a:miter lim="800000"/>
            <a:headEnd/>
            <a:tailEnd/>
          </a:ln>
        </p:spPr>
        <p:txBody>
          <a:bodyPr>
            <a:spAutoFit/>
          </a:bodyPr>
          <a:lstStyle/>
          <a:p>
            <a:r>
              <a:rPr lang="en-US"/>
              <a:t>MORE THAN ONE YEAR</a:t>
            </a:r>
          </a:p>
        </p:txBody>
      </p:sp>
      <p:sp>
        <p:nvSpPr>
          <p:cNvPr id="9" name="TextBox 8"/>
          <p:cNvSpPr txBox="1">
            <a:spLocks noChangeArrowheads="1"/>
          </p:cNvSpPr>
          <p:nvPr/>
        </p:nvSpPr>
        <p:spPr bwMode="auto">
          <a:xfrm>
            <a:off x="4953000" y="2438400"/>
            <a:ext cx="2057400" cy="381000"/>
          </a:xfrm>
          <a:prstGeom prst="rect">
            <a:avLst/>
          </a:prstGeom>
          <a:noFill/>
          <a:ln w="9525">
            <a:noFill/>
            <a:miter lim="800000"/>
            <a:headEnd/>
            <a:tailEnd/>
          </a:ln>
        </p:spPr>
        <p:txBody>
          <a:bodyPr>
            <a:spAutoFit/>
          </a:bodyPr>
          <a:lstStyle/>
          <a:p>
            <a:r>
              <a:rPr lang="en-US"/>
              <a:t>MISDEMEANOR</a:t>
            </a:r>
          </a:p>
        </p:txBody>
      </p:sp>
      <p:sp>
        <p:nvSpPr>
          <p:cNvPr id="10" name="TextBox 9"/>
          <p:cNvSpPr txBox="1">
            <a:spLocks noChangeArrowheads="1"/>
          </p:cNvSpPr>
          <p:nvPr/>
        </p:nvSpPr>
        <p:spPr bwMode="auto">
          <a:xfrm>
            <a:off x="4800600" y="3657600"/>
            <a:ext cx="2286000" cy="369888"/>
          </a:xfrm>
          <a:prstGeom prst="rect">
            <a:avLst/>
          </a:prstGeom>
          <a:noFill/>
          <a:ln w="9525">
            <a:noFill/>
            <a:miter lim="800000"/>
            <a:headEnd/>
            <a:tailEnd/>
          </a:ln>
        </p:spPr>
        <p:txBody>
          <a:bodyPr>
            <a:spAutoFit/>
          </a:bodyPr>
          <a:lstStyle/>
          <a:p>
            <a:r>
              <a:rPr lang="en-US"/>
              <a:t>PETTY LARCENY</a:t>
            </a:r>
          </a:p>
        </p:txBody>
      </p:sp>
      <p:sp>
        <p:nvSpPr>
          <p:cNvPr id="11" name="TextBox 10"/>
          <p:cNvSpPr txBox="1">
            <a:spLocks noChangeArrowheads="1"/>
          </p:cNvSpPr>
          <p:nvPr/>
        </p:nvSpPr>
        <p:spPr bwMode="auto">
          <a:xfrm>
            <a:off x="5029200" y="4800600"/>
            <a:ext cx="3200400" cy="369888"/>
          </a:xfrm>
          <a:prstGeom prst="rect">
            <a:avLst/>
          </a:prstGeom>
          <a:noFill/>
          <a:ln w="9525">
            <a:noFill/>
            <a:miter lim="800000"/>
            <a:headEnd/>
            <a:tailEnd/>
          </a:ln>
        </p:spPr>
        <p:txBody>
          <a:bodyPr>
            <a:spAutoFit/>
          </a:bodyPr>
          <a:lstStyle/>
          <a:p>
            <a:r>
              <a:rPr lang="en-US"/>
              <a:t>COUNTY JAIL</a:t>
            </a:r>
          </a:p>
        </p:txBody>
      </p:sp>
      <p:sp>
        <p:nvSpPr>
          <p:cNvPr id="12" name="TextBox 11"/>
          <p:cNvSpPr txBox="1">
            <a:spLocks noChangeArrowheads="1"/>
          </p:cNvSpPr>
          <p:nvPr/>
        </p:nvSpPr>
        <p:spPr bwMode="auto">
          <a:xfrm>
            <a:off x="4572000" y="5562600"/>
            <a:ext cx="3352800" cy="369888"/>
          </a:xfrm>
          <a:prstGeom prst="rect">
            <a:avLst/>
          </a:prstGeom>
          <a:noFill/>
          <a:ln w="9525">
            <a:noFill/>
            <a:miter lim="800000"/>
            <a:headEnd/>
            <a:tailEnd/>
          </a:ln>
        </p:spPr>
        <p:txBody>
          <a:bodyPr>
            <a:spAutoFit/>
          </a:bodyPr>
          <a:lstStyle/>
          <a:p>
            <a:r>
              <a:rPr lang="en-US"/>
              <a:t>LESS THAN ONE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endParaRPr lang="en-US" smtClean="0"/>
          </a:p>
        </p:txBody>
      </p:sp>
      <p:sp>
        <p:nvSpPr>
          <p:cNvPr id="14338" name="Content Placeholder 4"/>
          <p:cNvSpPr>
            <a:spLocks noGrp="1"/>
          </p:cNvSpPr>
          <p:nvPr>
            <p:ph idx="1"/>
          </p:nvPr>
        </p:nvSpPr>
        <p:spPr/>
        <p:txBody>
          <a:bodyPr/>
          <a:lstStyle/>
          <a:p>
            <a:endParaRPr lang="en-US" smtClean="0"/>
          </a:p>
        </p:txBody>
      </p:sp>
      <p:pic>
        <p:nvPicPr>
          <p:cNvPr id="14339" name="Picture 2"/>
          <p:cNvPicPr>
            <a:picLocks noChangeAspect="1" noChangeArrowheads="1"/>
          </p:cNvPicPr>
          <p:nvPr/>
        </p:nvPicPr>
        <p:blipFill>
          <a:blip r:embed="rId2"/>
          <a:srcRect/>
          <a:stretch>
            <a:fillRect/>
          </a:stretch>
        </p:blipFill>
        <p:spPr bwMode="auto">
          <a:xfrm>
            <a:off x="1458913" y="0"/>
            <a:ext cx="6237287"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Using your memory only….</a:t>
            </a:r>
          </a:p>
        </p:txBody>
      </p:sp>
      <p:sp>
        <p:nvSpPr>
          <p:cNvPr id="3" name="Content Placeholder 2"/>
          <p:cNvSpPr>
            <a:spLocks noGrp="1"/>
          </p:cNvSpPr>
          <p:nvPr>
            <p:ph idx="1"/>
          </p:nvPr>
        </p:nvSpPr>
        <p:spPr>
          <a:xfrm>
            <a:off x="457200" y="1600200"/>
            <a:ext cx="8229600" cy="5105400"/>
          </a:xfrm>
        </p:spPr>
        <p:txBody>
          <a:bodyPr>
            <a:normAutofit lnSpcReduction="10000"/>
          </a:bodyPr>
          <a:lstStyle/>
          <a:p>
            <a:pPr marL="420624" indent="-384048" fontAlgn="auto">
              <a:spcAft>
                <a:spcPts val="0"/>
              </a:spcAft>
              <a:buFont typeface="Wingdings 2"/>
              <a:buChar char=""/>
              <a:defRPr/>
            </a:pPr>
            <a:r>
              <a:rPr lang="en-US" dirty="0" smtClean="0"/>
              <a:t>What time was it by the bank clock?</a:t>
            </a:r>
          </a:p>
          <a:p>
            <a:pPr marL="722376" lvl="1" indent="-274320" fontAlgn="auto">
              <a:spcAft>
                <a:spcPts val="0"/>
              </a:spcAft>
              <a:buFont typeface="Wingdings 2"/>
              <a:buChar char=""/>
              <a:defRPr/>
            </a:pPr>
            <a:r>
              <a:rPr lang="en-US" dirty="0" smtClean="0"/>
              <a:t>5:45 pm</a:t>
            </a:r>
          </a:p>
          <a:p>
            <a:pPr marL="420624" indent="-384048" fontAlgn="auto">
              <a:spcAft>
                <a:spcPts val="0"/>
              </a:spcAft>
              <a:buFont typeface="Wingdings 2"/>
              <a:buChar char=""/>
              <a:defRPr/>
            </a:pPr>
            <a:r>
              <a:rPr lang="en-US" dirty="0" smtClean="0"/>
              <a:t>What day of the week was it?</a:t>
            </a:r>
          </a:p>
          <a:p>
            <a:pPr marL="722376" lvl="1" indent="-274320" fontAlgn="auto">
              <a:spcAft>
                <a:spcPts val="0"/>
              </a:spcAft>
              <a:buFont typeface="Wingdings 2"/>
              <a:buChar char=""/>
              <a:defRPr/>
            </a:pPr>
            <a:r>
              <a:rPr lang="en-US" dirty="0" smtClean="0"/>
              <a:t>Saturday</a:t>
            </a:r>
          </a:p>
          <a:p>
            <a:pPr marL="420624" indent="-384048" fontAlgn="auto">
              <a:spcAft>
                <a:spcPts val="0"/>
              </a:spcAft>
              <a:buFont typeface="Wingdings 2"/>
              <a:buChar char=""/>
              <a:defRPr/>
            </a:pPr>
            <a:r>
              <a:rPr lang="en-US" dirty="0" smtClean="0"/>
              <a:t>What was the name of the outdoor café?</a:t>
            </a:r>
          </a:p>
          <a:p>
            <a:pPr marL="722376" lvl="1" indent="-274320" fontAlgn="auto">
              <a:spcAft>
                <a:spcPts val="0"/>
              </a:spcAft>
              <a:buFont typeface="Wingdings 2"/>
              <a:buChar char=""/>
              <a:defRPr/>
            </a:pPr>
            <a:r>
              <a:rPr lang="en-US" dirty="0" smtClean="0"/>
              <a:t>Jane’s</a:t>
            </a:r>
          </a:p>
          <a:p>
            <a:pPr marL="420624" indent="-384048" fontAlgn="auto">
              <a:spcAft>
                <a:spcPts val="0"/>
              </a:spcAft>
              <a:buFont typeface="Wingdings 2"/>
              <a:buChar char=""/>
              <a:defRPr/>
            </a:pPr>
            <a:r>
              <a:rPr lang="en-US" dirty="0" smtClean="0"/>
              <a:t>On what street was its entrance?</a:t>
            </a:r>
          </a:p>
          <a:p>
            <a:pPr marL="722376" lvl="1" indent="-274320" fontAlgn="auto">
              <a:spcAft>
                <a:spcPts val="0"/>
              </a:spcAft>
              <a:buFont typeface="Wingdings 2"/>
              <a:buChar char=""/>
              <a:defRPr/>
            </a:pPr>
            <a:r>
              <a:rPr lang="en-US" dirty="0" smtClean="0"/>
              <a:t>Bates Ave.</a:t>
            </a:r>
          </a:p>
          <a:p>
            <a:pPr marL="420624" indent="-384048" fontAlgn="auto">
              <a:spcAft>
                <a:spcPts val="0"/>
              </a:spcAft>
              <a:buFont typeface="Wingdings 2"/>
              <a:buChar char=""/>
              <a:defRPr/>
            </a:pPr>
            <a:r>
              <a:rPr lang="en-US" dirty="0" smtClean="0"/>
              <a:t>How many thieves were staging the holdup?</a:t>
            </a:r>
          </a:p>
          <a:p>
            <a:pPr marL="722376" lvl="1" indent="-274320" fontAlgn="auto">
              <a:spcAft>
                <a:spcPts val="0"/>
              </a:spcAft>
              <a:buFont typeface="Wingdings 2"/>
              <a:buChar char=""/>
              <a:defRPr/>
            </a:pPr>
            <a:r>
              <a:rPr lang="en-US" dirty="0" smtClean="0"/>
              <a:t>2</a:t>
            </a:r>
          </a:p>
          <a:p>
            <a:pPr marL="420624" indent="-384048" fontAlgn="auto">
              <a:spcAft>
                <a:spcPts val="0"/>
              </a:spcAft>
              <a:buFont typeface="Wingdings 2"/>
              <a:buChar char=""/>
              <a:defRPr/>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Continued…</a:t>
            </a:r>
          </a:p>
        </p:txBody>
      </p:sp>
      <p:sp>
        <p:nvSpPr>
          <p:cNvPr id="3" name="Content Placeholder 2"/>
          <p:cNvSpPr>
            <a:spLocks noGrp="1"/>
          </p:cNvSpPr>
          <p:nvPr>
            <p:ph idx="1"/>
          </p:nvPr>
        </p:nvSpPr>
        <p:spPr>
          <a:xfrm>
            <a:off x="457200" y="1600200"/>
            <a:ext cx="8382000" cy="5257800"/>
          </a:xfrm>
        </p:spPr>
        <p:txBody>
          <a:bodyPr>
            <a:normAutofit fontScale="92500" lnSpcReduction="10000"/>
          </a:bodyPr>
          <a:lstStyle/>
          <a:p>
            <a:pPr marL="420624" indent="-384048" fontAlgn="auto">
              <a:spcAft>
                <a:spcPts val="0"/>
              </a:spcAft>
              <a:buFont typeface="Wingdings 2"/>
              <a:buChar char=""/>
              <a:defRPr/>
            </a:pPr>
            <a:r>
              <a:rPr lang="en-US" dirty="0" smtClean="0"/>
              <a:t>Were they armed?</a:t>
            </a:r>
          </a:p>
          <a:p>
            <a:pPr marL="722376" lvl="1" indent="-274320" fontAlgn="auto">
              <a:spcAft>
                <a:spcPts val="0"/>
              </a:spcAft>
              <a:buFont typeface="Wingdings 2"/>
              <a:buChar char=""/>
              <a:defRPr/>
            </a:pPr>
            <a:r>
              <a:rPr lang="en-US" dirty="0" smtClean="0"/>
              <a:t>One was</a:t>
            </a:r>
          </a:p>
          <a:p>
            <a:pPr marL="420624" indent="-384048" fontAlgn="auto">
              <a:spcAft>
                <a:spcPts val="0"/>
              </a:spcAft>
              <a:buFont typeface="Wingdings 2"/>
              <a:buChar char=""/>
              <a:defRPr/>
            </a:pPr>
            <a:r>
              <a:rPr lang="en-US" dirty="0" smtClean="0"/>
              <a:t>How many bags of loot were they carrying?</a:t>
            </a:r>
          </a:p>
          <a:p>
            <a:pPr marL="722376" lvl="1" indent="-274320" fontAlgn="auto">
              <a:spcAft>
                <a:spcPts val="0"/>
              </a:spcAft>
              <a:buFont typeface="Wingdings 2"/>
              <a:buChar char=""/>
              <a:defRPr/>
            </a:pPr>
            <a:r>
              <a:rPr lang="en-US" dirty="0" smtClean="0"/>
              <a:t>3</a:t>
            </a:r>
          </a:p>
          <a:p>
            <a:pPr marL="420624" indent="-384048" fontAlgn="auto">
              <a:spcAft>
                <a:spcPts val="0"/>
              </a:spcAft>
              <a:buFont typeface="Wingdings 2"/>
              <a:buChar char=""/>
              <a:defRPr/>
            </a:pPr>
            <a:r>
              <a:rPr lang="en-US" dirty="0" smtClean="0"/>
              <a:t>Was the thief in the street wearing a hat?</a:t>
            </a:r>
          </a:p>
          <a:p>
            <a:pPr marL="722376" lvl="1" indent="-274320" fontAlgn="auto">
              <a:spcAft>
                <a:spcPts val="0"/>
              </a:spcAft>
              <a:buFont typeface="Wingdings 2"/>
              <a:buChar char=""/>
              <a:defRPr/>
            </a:pPr>
            <a:r>
              <a:rPr lang="en-US" dirty="0" smtClean="0"/>
              <a:t>No</a:t>
            </a:r>
          </a:p>
          <a:p>
            <a:pPr marL="420624" indent="-384048" fontAlgn="auto">
              <a:spcAft>
                <a:spcPts val="0"/>
              </a:spcAft>
              <a:buFont typeface="Wingdings 2"/>
              <a:buChar char=""/>
              <a:defRPr/>
            </a:pPr>
            <a:r>
              <a:rPr lang="en-US" dirty="0" smtClean="0"/>
              <a:t>How many people, besides you and the holdup men, were at the scene of the robbery?</a:t>
            </a:r>
          </a:p>
          <a:p>
            <a:pPr marL="722376" lvl="1" indent="-274320" fontAlgn="auto">
              <a:spcAft>
                <a:spcPts val="0"/>
              </a:spcAft>
              <a:buFont typeface="Wingdings 2"/>
              <a:buChar char=""/>
              <a:defRPr/>
            </a:pPr>
            <a:r>
              <a:rPr lang="en-US" dirty="0" smtClean="0"/>
              <a:t>8</a:t>
            </a:r>
          </a:p>
          <a:p>
            <a:pPr marL="420624" indent="-384048" fontAlgn="auto">
              <a:spcAft>
                <a:spcPts val="0"/>
              </a:spcAft>
              <a:buFont typeface="Wingdings 2"/>
              <a:buChar char=""/>
              <a:defRPr/>
            </a:pPr>
            <a:r>
              <a:rPr lang="en-US" dirty="0" smtClean="0"/>
              <a:t>What were the initials of the man in the business suit?</a:t>
            </a:r>
          </a:p>
          <a:p>
            <a:pPr marL="722376" lvl="1" indent="-274320" fontAlgn="auto">
              <a:spcAft>
                <a:spcPts val="0"/>
              </a:spcAft>
              <a:buFont typeface="Wingdings 2"/>
              <a:buChar char=""/>
              <a:defRPr/>
            </a:pPr>
            <a:r>
              <a:rPr lang="en-US" dirty="0" smtClean="0"/>
              <a:t>V.L.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34400" cy="6858000"/>
          </a:xfrm>
        </p:spPr>
        <p:txBody>
          <a:bodyPr>
            <a:normAutofit lnSpcReduction="10000"/>
          </a:bodyPr>
          <a:lstStyle/>
          <a:p>
            <a:pPr marL="420624" indent="-384048" fontAlgn="auto">
              <a:spcAft>
                <a:spcPts val="0"/>
              </a:spcAft>
              <a:buFont typeface="Wingdings 2"/>
              <a:buChar char=""/>
              <a:defRPr/>
            </a:pPr>
            <a:r>
              <a:rPr lang="en-US" dirty="0" smtClean="0"/>
              <a:t>What immediate danger was he in?</a:t>
            </a:r>
          </a:p>
          <a:p>
            <a:pPr marL="722376" lvl="1" indent="-274320" fontAlgn="auto">
              <a:spcAft>
                <a:spcPts val="0"/>
              </a:spcAft>
              <a:buFont typeface="Wingdings 2"/>
              <a:buChar char=""/>
              <a:defRPr/>
            </a:pPr>
            <a:r>
              <a:rPr lang="en-US" dirty="0" smtClean="0"/>
              <a:t>Flowerpot</a:t>
            </a:r>
          </a:p>
          <a:p>
            <a:pPr marL="420624" indent="-384048" fontAlgn="auto">
              <a:spcAft>
                <a:spcPts val="0"/>
              </a:spcAft>
              <a:buFont typeface="Wingdings 2"/>
              <a:buChar char=""/>
              <a:defRPr/>
            </a:pPr>
            <a:r>
              <a:rPr lang="en-US" dirty="0" smtClean="0"/>
              <a:t>Was the onlooker from the second floor a man or a woman?</a:t>
            </a:r>
          </a:p>
          <a:p>
            <a:pPr marL="722376" lvl="1" indent="-274320" fontAlgn="auto">
              <a:spcAft>
                <a:spcPts val="0"/>
              </a:spcAft>
              <a:buFont typeface="Wingdings 2"/>
              <a:buChar char=""/>
              <a:defRPr/>
            </a:pPr>
            <a:r>
              <a:rPr lang="en-US" dirty="0" smtClean="0"/>
              <a:t>Debatable.</a:t>
            </a:r>
          </a:p>
          <a:p>
            <a:pPr marL="420624" indent="-384048" fontAlgn="auto">
              <a:spcAft>
                <a:spcPts val="0"/>
              </a:spcAft>
              <a:buFont typeface="Wingdings 2"/>
              <a:buChar char=""/>
              <a:defRPr/>
            </a:pPr>
            <a:r>
              <a:rPr lang="en-US" dirty="0" smtClean="0"/>
              <a:t>What store was next door to the café?</a:t>
            </a:r>
          </a:p>
          <a:p>
            <a:pPr marL="722376" lvl="1" indent="-274320" fontAlgn="auto">
              <a:spcAft>
                <a:spcPts val="0"/>
              </a:spcAft>
              <a:buFont typeface="Wingdings 2"/>
              <a:buChar char=""/>
              <a:defRPr/>
            </a:pPr>
            <a:r>
              <a:rPr lang="en-US" dirty="0" err="1" smtClean="0"/>
              <a:t>Crawfordtown</a:t>
            </a:r>
            <a:r>
              <a:rPr lang="en-US" dirty="0" smtClean="0"/>
              <a:t> produce</a:t>
            </a:r>
          </a:p>
          <a:p>
            <a:pPr marL="420624" indent="-384048" fontAlgn="auto">
              <a:spcAft>
                <a:spcPts val="0"/>
              </a:spcAft>
              <a:buFont typeface="Wingdings 2"/>
              <a:buChar char=""/>
              <a:defRPr/>
            </a:pPr>
            <a:r>
              <a:rPr lang="en-US" dirty="0" smtClean="0"/>
              <a:t>On what street was its </a:t>
            </a:r>
            <a:r>
              <a:rPr lang="en-US" dirty="0" err="1" smtClean="0"/>
              <a:t>entrace</a:t>
            </a:r>
            <a:r>
              <a:rPr lang="en-US" dirty="0" smtClean="0"/>
              <a:t>?</a:t>
            </a:r>
          </a:p>
          <a:p>
            <a:pPr marL="722376" lvl="1" indent="-274320" fontAlgn="auto">
              <a:spcAft>
                <a:spcPts val="0"/>
              </a:spcAft>
              <a:buFont typeface="Wingdings 2"/>
              <a:buChar char=""/>
              <a:defRPr/>
            </a:pPr>
            <a:r>
              <a:rPr lang="en-US" dirty="0" smtClean="0"/>
              <a:t>Myrtle street.</a:t>
            </a:r>
          </a:p>
          <a:p>
            <a:pPr marL="420624" indent="-384048" fontAlgn="auto">
              <a:spcAft>
                <a:spcPts val="0"/>
              </a:spcAft>
              <a:buFont typeface="Wingdings 2"/>
              <a:buChar char=""/>
              <a:defRPr/>
            </a:pPr>
            <a:r>
              <a:rPr lang="en-US" dirty="0" smtClean="0"/>
              <a:t>What was the shopper stealing?</a:t>
            </a:r>
          </a:p>
          <a:p>
            <a:pPr marL="722376" lvl="1" indent="-274320" fontAlgn="auto">
              <a:spcAft>
                <a:spcPts val="0"/>
              </a:spcAft>
              <a:buFont typeface="Wingdings 2"/>
              <a:buChar char=""/>
              <a:defRPr/>
            </a:pPr>
            <a:r>
              <a:rPr lang="en-US" dirty="0" smtClean="0"/>
              <a:t>Grapes</a:t>
            </a:r>
          </a:p>
          <a:p>
            <a:pPr marL="420624" indent="-384048" fontAlgn="auto">
              <a:spcAft>
                <a:spcPts val="0"/>
              </a:spcAft>
              <a:buFont typeface="Wingdings 2"/>
              <a:buChar char=""/>
              <a:defRPr/>
            </a:pPr>
            <a:r>
              <a:rPr lang="en-US" dirty="0" smtClean="0"/>
              <a:t>What was the license number of the car parked in front of the store?</a:t>
            </a:r>
          </a:p>
          <a:p>
            <a:pPr marL="722376" lvl="1" indent="-274320" fontAlgn="auto">
              <a:spcAft>
                <a:spcPts val="0"/>
              </a:spcAft>
              <a:buFont typeface="Wingdings 2"/>
              <a:buChar char=""/>
              <a:defRPr/>
            </a:pPr>
            <a:r>
              <a:rPr lang="en-US" dirty="0" smtClean="0"/>
              <a:t>F472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6477000"/>
          </a:xfrm>
        </p:spPr>
        <p:txBody>
          <a:bodyPr/>
          <a:lstStyle/>
          <a:p>
            <a:r>
              <a:rPr lang="en-US" smtClean="0"/>
              <a:t>Why was it illegally parked?</a:t>
            </a:r>
          </a:p>
          <a:p>
            <a:pPr lvl="1"/>
            <a:r>
              <a:rPr lang="en-US" smtClean="0"/>
              <a:t>No parking 4 – 6 pm</a:t>
            </a:r>
          </a:p>
          <a:p>
            <a:r>
              <a:rPr lang="en-US" smtClean="0"/>
              <a:t>What part of the car was being vandalized?</a:t>
            </a:r>
          </a:p>
          <a:p>
            <a:pPr lvl="1"/>
            <a:r>
              <a:rPr lang="en-US" smtClean="0"/>
              <a:t>Rear left tire</a:t>
            </a:r>
          </a:p>
          <a:p>
            <a:r>
              <a:rPr lang="en-US" smtClean="0"/>
              <a:t>What offence was being perpetrated against the lady diner?</a:t>
            </a:r>
          </a:p>
          <a:p>
            <a:pPr lvl="1"/>
            <a:r>
              <a:rPr lang="en-US" smtClean="0"/>
              <a:t>Bag stolen</a:t>
            </a:r>
          </a:p>
          <a:p>
            <a:r>
              <a:rPr lang="en-US" smtClean="0"/>
              <a:t>Was there a police phone at the corner?</a:t>
            </a:r>
          </a:p>
          <a:p>
            <a:pPr lvl="1"/>
            <a:r>
              <a:rPr lang="en-US" smtClean="0"/>
              <a:t>no</a:t>
            </a:r>
          </a:p>
          <a:p>
            <a:pPr lvl="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sp>
        <p:nvSpPr>
          <p:cNvPr id="19458" name="Content Placeholder 2"/>
          <p:cNvSpPr>
            <a:spLocks noGrp="1"/>
          </p:cNvSpPr>
          <p:nvPr>
            <p:ph idx="1"/>
          </p:nvPr>
        </p:nvSpPr>
        <p:spPr/>
        <p:txBody>
          <a:bodyPr/>
          <a:lstStyle/>
          <a:p>
            <a:endParaRPr lang="en-US" smtClean="0"/>
          </a:p>
        </p:txBody>
      </p:sp>
      <p:pic>
        <p:nvPicPr>
          <p:cNvPr id="19459" name="Picture 2"/>
          <p:cNvPicPr>
            <a:picLocks noChangeAspect="1" noChangeArrowheads="1"/>
          </p:cNvPicPr>
          <p:nvPr/>
        </p:nvPicPr>
        <p:blipFill>
          <a:blip r:embed="rId2"/>
          <a:srcRect/>
          <a:stretch>
            <a:fillRect/>
          </a:stretch>
        </p:blipFill>
        <p:spPr bwMode="auto">
          <a:xfrm>
            <a:off x="1458913" y="0"/>
            <a:ext cx="6237287" cy="6870700"/>
          </a:xfrm>
          <a:prstGeom prst="rect">
            <a:avLst/>
          </a:prstGeom>
          <a:noFill/>
          <a:ln w="9525">
            <a:noFill/>
            <a:miter lim="800000"/>
            <a:headEnd/>
            <a:tailEnd/>
          </a:ln>
        </p:spPr>
      </p:pic>
      <p:sp>
        <p:nvSpPr>
          <p:cNvPr id="5" name="Oval 4"/>
          <p:cNvSpPr/>
          <p:nvPr/>
        </p:nvSpPr>
        <p:spPr>
          <a:xfrm>
            <a:off x="1981200" y="1295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6705600" y="2438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20589943">
            <a:off x="5029200" y="9906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800600" y="2590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Arrow Connector 9"/>
          <p:cNvCxnSpPr/>
          <p:nvPr/>
        </p:nvCxnSpPr>
        <p:spPr>
          <a:xfrm flipV="1">
            <a:off x="4724400" y="5486400"/>
            <a:ext cx="1752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76800" y="4114800"/>
            <a:ext cx="1752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867400" y="38100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239000" y="3962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7086600" y="46482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553200" y="45720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781800" y="38862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514600" y="5105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7010400" y="914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rot="1092687">
            <a:off x="1436688" y="549275"/>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038600" y="2590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743200" y="2590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2133600" y="5486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1676400" y="3581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800600" y="3962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7086600" y="2971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nodeType="clickEffect">
                                  <p:stCondLst>
                                    <p:cond delay="0"/>
                                  </p:stCondLst>
                                  <p:childTnLst>
                                    <p:set>
                                      <p:cBhvr>
                                        <p:cTn id="22" dur="1000">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3"/>
                                        </p:tgtEl>
                                        <p:attrNameLst>
                                          <p:attrName>style.visibility</p:attrName>
                                        </p:attrNameLst>
                                      </p:cBhvr>
                                      <p:to>
                                        <p:strVal val="visible"/>
                                      </p:to>
                                    </p:set>
                                  </p:childTnLst>
                                </p:cTn>
                              </p:par>
                              <p:par>
                                <p:cTn id="35" presetID="11" presetClass="entr" presetSubtype="0" fill="hold" grpId="0" nodeType="withEffect">
                                  <p:stCondLst>
                                    <p:cond delay="0"/>
                                  </p:stCondLst>
                                  <p:childTnLst>
                                    <p:set>
                                      <p:cBhvr>
                                        <p:cTn id="36" dur="1000">
                                          <p:stCondLst>
                                            <p:cond delay="0"/>
                                          </p:stCondLst>
                                        </p:cTn>
                                        <p:tgtEl>
                                          <p:spTgt spid="14"/>
                                        </p:tgtEl>
                                        <p:attrNameLst>
                                          <p:attrName>style.visibility</p:attrName>
                                        </p:attrNameLst>
                                      </p:cBhvr>
                                      <p:to>
                                        <p:strVal val="visible"/>
                                      </p:to>
                                    </p:set>
                                  </p:childTnLst>
                                </p:cTn>
                              </p:par>
                              <p:par>
                                <p:cTn id="37" presetID="11" presetClass="entr" presetSubtype="0" fill="hold" grpId="0" nodeType="withEffect">
                                  <p:stCondLst>
                                    <p:cond delay="0"/>
                                  </p:stCondLst>
                                  <p:childTnLst>
                                    <p:set>
                                      <p:cBhvr>
                                        <p:cTn id="38" dur="1000">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1" presetClass="entr" presetSubtype="0" fill="hold" grpId="0" nodeType="click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1" presetClass="entr" presetSubtype="0" fill="hold" grpId="0" nodeType="clickEffect">
                                  <p:stCondLst>
                                    <p:cond delay="0"/>
                                  </p:stCondLst>
                                  <p:childTnLst>
                                    <p:set>
                                      <p:cBhvr>
                                        <p:cTn id="50" dur="1000">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1" presetClass="entr" presetSubtype="0" fill="hold" grpId="0" nodeType="clickEffect">
                                  <p:stCondLst>
                                    <p:cond delay="0"/>
                                  </p:stCondLst>
                                  <p:childTnLst>
                                    <p:set>
                                      <p:cBhvr>
                                        <p:cTn id="54" dur="1000">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1" presetClass="entr" presetSubtype="0" fill="hold" grpId="0" nodeType="clickEffect">
                                  <p:stCondLst>
                                    <p:cond delay="0"/>
                                  </p:stCondLst>
                                  <p:childTnLst>
                                    <p:set>
                                      <p:cBhvr>
                                        <p:cTn id="58" dur="1000">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1" presetClass="entr" presetSubtype="0" fill="hold" grpId="0" nodeType="clickEffect">
                                  <p:stCondLst>
                                    <p:cond delay="0"/>
                                  </p:stCondLst>
                                  <p:childTnLst>
                                    <p:set>
                                      <p:cBhvr>
                                        <p:cTn id="62" dur="1000">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1" presetClass="entr" presetSubtype="0" fill="hold" grpId="0" nodeType="clickEffect">
                                  <p:stCondLst>
                                    <p:cond delay="0"/>
                                  </p:stCondLst>
                                  <p:childTnLst>
                                    <p:set>
                                      <p:cBhvr>
                                        <p:cTn id="66" dur="1000">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1" presetClass="entr" presetSubtype="0" fill="hold" grpId="0" nodeType="clickEffect">
                                  <p:stCondLst>
                                    <p:cond delay="0"/>
                                  </p:stCondLst>
                                  <p:childTnLst>
                                    <p:set>
                                      <p:cBhvr>
                                        <p:cTn id="70" dur="1000">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1" presetClass="entr" presetSubtype="0" fill="hold" grpId="0" nodeType="clickEffect">
                                  <p:stCondLst>
                                    <p:cond delay="0"/>
                                  </p:stCondLst>
                                  <p:childTnLst>
                                    <p:set>
                                      <p:cBhvr>
                                        <p:cTn id="74" dur="1000">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1" presetClass="entr" presetSubtype="0" fill="hold" grpId="0" nodeType="clickEffect">
                                  <p:stCondLst>
                                    <p:cond delay="0"/>
                                  </p:stCondLst>
                                  <p:childTnLst>
                                    <p:set>
                                      <p:cBhvr>
                                        <p:cTn id="78" dur="1000">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Forensics</a:t>
            </a:r>
          </a:p>
        </p:txBody>
      </p:sp>
      <p:sp>
        <p:nvSpPr>
          <p:cNvPr id="20482" name="Content Placeholder 2"/>
          <p:cNvSpPr>
            <a:spLocks noGrp="1"/>
          </p:cNvSpPr>
          <p:nvPr>
            <p:ph idx="1"/>
          </p:nvPr>
        </p:nvSpPr>
        <p:spPr>
          <a:xfrm>
            <a:off x="457200" y="1143000"/>
            <a:ext cx="8686800" cy="5715000"/>
          </a:xfrm>
        </p:spPr>
        <p:txBody>
          <a:bodyPr/>
          <a:lstStyle/>
          <a:p>
            <a:r>
              <a:rPr lang="en-US" smtClean="0"/>
              <a:t>Derived from the “forums” of ancient Rome</a:t>
            </a:r>
          </a:p>
          <a:p>
            <a:r>
              <a:rPr lang="en-US" smtClean="0"/>
              <a:t>Applies to anything that relates to law</a:t>
            </a:r>
          </a:p>
          <a:p>
            <a:r>
              <a:rPr lang="en-US" u="sng" smtClean="0"/>
              <a:t>Forensic science </a:t>
            </a:r>
            <a:r>
              <a:rPr lang="en-US" smtClean="0"/>
              <a:t>is also known as </a:t>
            </a:r>
            <a:r>
              <a:rPr lang="en-US" u="sng" smtClean="0"/>
              <a:t>criminalistics</a:t>
            </a:r>
            <a:r>
              <a:rPr lang="en-US" smtClean="0"/>
              <a:t> and describes the application of scientific principals to the law.</a:t>
            </a:r>
          </a:p>
          <a:p>
            <a:r>
              <a:rPr lang="en-US" smtClean="0"/>
              <a:t>Example:</a:t>
            </a:r>
          </a:p>
          <a:p>
            <a:pPr lvl="1"/>
            <a:r>
              <a:rPr lang="en-US" smtClean="0"/>
              <a:t>Pathology – the study of the origin or nature of diseases</a:t>
            </a:r>
          </a:p>
          <a:p>
            <a:pPr lvl="1"/>
            <a:r>
              <a:rPr lang="en-US" u="sng" smtClean="0"/>
              <a:t>Forensic</a:t>
            </a:r>
            <a:r>
              <a:rPr lang="en-US" smtClean="0"/>
              <a:t> Pathology – the study of the origin or nature of diseases and </a:t>
            </a:r>
            <a:r>
              <a:rPr lang="en-US" u="sng" smtClean="0"/>
              <a:t>how it relates to solving a crime </a:t>
            </a:r>
            <a:r>
              <a:rPr lang="en-US" smtClean="0"/>
              <a:t>(i.e. cause of death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pPr fontAlgn="auto">
              <a:spcAft>
                <a:spcPts val="0"/>
              </a:spcAft>
              <a:defRPr/>
            </a:pPr>
            <a:r>
              <a:rPr lang="en-US" dirty="0" smtClean="0"/>
              <a:t>Scientific applications to legal issues</a:t>
            </a:r>
            <a:endParaRPr lang="en-US" dirty="0"/>
          </a:p>
        </p:txBody>
      </p:sp>
      <p:sp>
        <p:nvSpPr>
          <p:cNvPr id="3" name="Content Placeholder 2"/>
          <p:cNvSpPr>
            <a:spLocks noGrp="1"/>
          </p:cNvSpPr>
          <p:nvPr>
            <p:ph idx="1"/>
          </p:nvPr>
        </p:nvSpPr>
        <p:spPr>
          <a:xfrm>
            <a:off x="152400" y="1066800"/>
            <a:ext cx="8991600" cy="5791200"/>
          </a:xfrm>
        </p:spPr>
        <p:txBody>
          <a:bodyPr>
            <a:normAutofit fontScale="92500"/>
          </a:bodyPr>
          <a:lstStyle/>
          <a:p>
            <a:pPr marL="420624" indent="-384048" fontAlgn="auto">
              <a:spcAft>
                <a:spcPts val="0"/>
              </a:spcAft>
              <a:buFont typeface="Wingdings 2"/>
              <a:buChar char=""/>
              <a:defRPr/>
            </a:pPr>
            <a:r>
              <a:rPr lang="en-US" dirty="0" smtClean="0"/>
              <a:t>Pathology: the study of diseases (pathogens)</a:t>
            </a:r>
          </a:p>
          <a:p>
            <a:pPr marL="420624" indent="-384048" fontAlgn="auto">
              <a:spcAft>
                <a:spcPts val="0"/>
              </a:spcAft>
              <a:buFont typeface="Wingdings 2"/>
              <a:buChar char=""/>
              <a:defRPr/>
            </a:pPr>
            <a:r>
              <a:rPr lang="en-US" dirty="0" smtClean="0"/>
              <a:t>Toxicology: the study of drugs and poisons</a:t>
            </a:r>
          </a:p>
          <a:p>
            <a:pPr marL="420624" indent="-384048" fontAlgn="auto">
              <a:spcAft>
                <a:spcPts val="0"/>
              </a:spcAft>
              <a:buFont typeface="Wingdings 2"/>
              <a:buChar char=""/>
              <a:defRPr/>
            </a:pPr>
            <a:r>
              <a:rPr lang="en-US" dirty="0" smtClean="0"/>
              <a:t>Serology: the study of blood</a:t>
            </a:r>
          </a:p>
          <a:p>
            <a:pPr marL="420624" indent="-384048" fontAlgn="auto">
              <a:spcAft>
                <a:spcPts val="0"/>
              </a:spcAft>
              <a:buFont typeface="Wingdings 2"/>
              <a:buChar char=""/>
              <a:defRPr/>
            </a:pPr>
            <a:r>
              <a:rPr lang="en-US" dirty="0" smtClean="0"/>
              <a:t>Fingerprinting: takes the place of unreliable eyewitnesses</a:t>
            </a:r>
          </a:p>
          <a:p>
            <a:pPr marL="420624" indent="-384048" fontAlgn="auto">
              <a:spcAft>
                <a:spcPts val="0"/>
              </a:spcAft>
              <a:buFont typeface="Wingdings 2"/>
              <a:buChar char=""/>
              <a:defRPr/>
            </a:pPr>
            <a:r>
              <a:rPr lang="en-US" dirty="0" smtClean="0"/>
              <a:t>DNA/Blood typing: matching suspect to crime scene </a:t>
            </a:r>
          </a:p>
          <a:p>
            <a:pPr marL="420624" indent="-384048" fontAlgn="auto">
              <a:spcAft>
                <a:spcPts val="0"/>
              </a:spcAft>
              <a:buFont typeface="Wingdings 2"/>
              <a:buChar char=""/>
              <a:defRPr/>
            </a:pPr>
            <a:r>
              <a:rPr lang="en-US" dirty="0" smtClean="0"/>
              <a:t>Physics: ballistic trajectory/crime scene reconstruction</a:t>
            </a:r>
          </a:p>
          <a:p>
            <a:pPr marL="420624" indent="-384048" fontAlgn="auto">
              <a:spcAft>
                <a:spcPts val="0"/>
              </a:spcAft>
              <a:buFont typeface="Wingdings 2"/>
              <a:buChar char=""/>
              <a:defRPr/>
            </a:pPr>
            <a:r>
              <a:rPr lang="en-US" dirty="0" smtClean="0"/>
              <a:t>Photography: clear representation of a crime scene</a:t>
            </a:r>
          </a:p>
          <a:p>
            <a:pPr marL="420624" indent="-384048" fontAlgn="auto">
              <a:spcAft>
                <a:spcPts val="0"/>
              </a:spcAft>
              <a:buFont typeface="Wingdings 2"/>
              <a:buChar char=""/>
              <a:defRPr/>
            </a:pPr>
            <a:r>
              <a:rPr lang="en-US" dirty="0" smtClean="0"/>
              <a:t>Microscopes: analysis of small details (fabrics, hair, paper)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158</TotalTime>
  <Words>825</Words>
  <Application>Microsoft Office PowerPoint</Application>
  <PresentationFormat>On-screen Show (4:3)</PresentationFormat>
  <Paragraphs>86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Franklin Gothic Book</vt:lpstr>
      <vt:lpstr>Wingdings 2</vt:lpstr>
      <vt:lpstr>Technic</vt:lpstr>
      <vt:lpstr>How Good a Witness Are You?</vt:lpstr>
      <vt:lpstr>PowerPoint Presentation</vt:lpstr>
      <vt:lpstr>Using your memory only….</vt:lpstr>
      <vt:lpstr>Continued…</vt:lpstr>
      <vt:lpstr>PowerPoint Presentation</vt:lpstr>
      <vt:lpstr>PowerPoint Presentation</vt:lpstr>
      <vt:lpstr>PowerPoint Presentation</vt:lpstr>
      <vt:lpstr>Forensics</vt:lpstr>
      <vt:lpstr>Scientific applications to legal issues</vt:lpstr>
      <vt:lpstr>Identification, collection, documenting and storing of evidence:</vt:lpstr>
      <vt:lpstr>PowerPoint Presentation</vt:lpstr>
      <vt:lpstr>Evidence Storage:</vt:lpstr>
      <vt:lpstr>Chain of Custody</vt:lpstr>
      <vt:lpstr>Infraction</vt:lpstr>
      <vt:lpstr>Misdemeanor</vt:lpstr>
      <vt:lpstr>Felony</vt:lpstr>
      <vt:lpstr>Example</vt:lpstr>
      <vt:lpstr>Different fates…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Good a Witness Are You?</dc:title>
  <dc:creator>Admin</dc:creator>
  <cp:lastModifiedBy>Lauren Rakhimov</cp:lastModifiedBy>
  <cp:revision>15</cp:revision>
  <dcterms:created xsi:type="dcterms:W3CDTF">2011-09-02T00:31:52Z</dcterms:created>
  <dcterms:modified xsi:type="dcterms:W3CDTF">2019-09-04T11:02:05Z</dcterms:modified>
</cp:coreProperties>
</file>