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57" r:id="rId3"/>
    <p:sldId id="258" r:id="rId4"/>
    <p:sldId id="259" r:id="rId5"/>
    <p:sldId id="287" r:id="rId6"/>
    <p:sldId id="288" r:id="rId7"/>
    <p:sldId id="282" r:id="rId8"/>
    <p:sldId id="286" r:id="rId9"/>
    <p:sldId id="285" r:id="rId10"/>
    <p:sldId id="283" r:id="rId11"/>
    <p:sldId id="284"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6" r:id="rId25"/>
    <p:sldId id="277" r:id="rId26"/>
    <p:sldId id="278" r:id="rId27"/>
    <p:sldId id="279" r:id="rId28"/>
    <p:sldId id="280"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5" d="100"/>
          <a:sy n="55" d="100"/>
        </p:scale>
        <p:origin x="384" y="78"/>
      </p:cViewPr>
      <p:guideLst>
        <p:guide orient="horz" pos="2160"/>
        <p:guide pos="3840"/>
      </p:guideLst>
    </p:cSldViewPr>
  </p:slideViewPr>
  <p:notesTextViewPr>
    <p:cViewPr>
      <p:scale>
        <a:sx n="1" d="1"/>
        <a:sy n="1" d="1"/>
      </p:scale>
      <p:origin x="0" y="0"/>
    </p:cViewPr>
  </p:notesTextViewPr>
  <p:sorterViewPr>
    <p:cViewPr>
      <p:scale>
        <a:sx n="70" d="100"/>
        <a:sy n="70" d="100"/>
      </p:scale>
      <p:origin x="0" y="47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A4A413-B9F3-4478-92A0-BD9022EEE369}"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D681B-77C0-4BC6-A420-7B6951192383}" type="slidenum">
              <a:rPr lang="en-US" smtClean="0"/>
              <a:t>‹#›</a:t>
            </a:fld>
            <a:endParaRPr lang="en-US"/>
          </a:p>
        </p:txBody>
      </p:sp>
    </p:spTree>
    <p:extLst>
      <p:ext uri="{BB962C8B-B14F-4D97-AF65-F5344CB8AC3E}">
        <p14:creationId xmlns:p14="http://schemas.microsoft.com/office/powerpoint/2010/main" val="3893580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A4A413-B9F3-4478-92A0-BD9022EEE369}"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D681B-77C0-4BC6-A420-7B6951192383}" type="slidenum">
              <a:rPr lang="en-US" smtClean="0"/>
              <a:t>‹#›</a:t>
            </a:fld>
            <a:endParaRPr lang="en-US"/>
          </a:p>
        </p:txBody>
      </p:sp>
    </p:spTree>
    <p:extLst>
      <p:ext uri="{BB962C8B-B14F-4D97-AF65-F5344CB8AC3E}">
        <p14:creationId xmlns:p14="http://schemas.microsoft.com/office/powerpoint/2010/main" val="2483313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A4A413-B9F3-4478-92A0-BD9022EEE369}"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D681B-77C0-4BC6-A420-7B6951192383}" type="slidenum">
              <a:rPr lang="en-US" smtClean="0"/>
              <a:t>‹#›</a:t>
            </a:fld>
            <a:endParaRPr lang="en-US"/>
          </a:p>
        </p:txBody>
      </p:sp>
    </p:spTree>
    <p:extLst>
      <p:ext uri="{BB962C8B-B14F-4D97-AF65-F5344CB8AC3E}">
        <p14:creationId xmlns:p14="http://schemas.microsoft.com/office/powerpoint/2010/main" val="1189154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ECB399A0-A458-43CD-97F2-EEFB7D242CF9}" type="slidenum">
              <a:rPr lang="en-US" altLang="en-US"/>
              <a:pPr/>
              <a:t>‹#›</a:t>
            </a:fld>
            <a:endParaRPr lang="en-US" altLang="en-US"/>
          </a:p>
        </p:txBody>
      </p:sp>
    </p:spTree>
    <p:extLst>
      <p:ext uri="{BB962C8B-B14F-4D97-AF65-F5344CB8AC3E}">
        <p14:creationId xmlns:p14="http://schemas.microsoft.com/office/powerpoint/2010/main" val="2111783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B02D4642-4279-41D7-AF73-A118885D4306}" type="slidenum">
              <a:rPr lang="en-US" altLang="en-US"/>
              <a:pPr/>
              <a:t>‹#›</a:t>
            </a:fld>
            <a:endParaRPr lang="en-US" altLang="en-US"/>
          </a:p>
        </p:txBody>
      </p:sp>
    </p:spTree>
    <p:extLst>
      <p:ext uri="{BB962C8B-B14F-4D97-AF65-F5344CB8AC3E}">
        <p14:creationId xmlns:p14="http://schemas.microsoft.com/office/powerpoint/2010/main" val="1556932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3C5346A9-26C6-4D42-BE1D-4AC9FD513A10}" type="slidenum">
              <a:rPr lang="en-US" altLang="en-US"/>
              <a:pPr/>
              <a:t>‹#›</a:t>
            </a:fld>
            <a:endParaRPr lang="en-US" altLang="en-US"/>
          </a:p>
        </p:txBody>
      </p:sp>
    </p:spTree>
    <p:extLst>
      <p:ext uri="{BB962C8B-B14F-4D97-AF65-F5344CB8AC3E}">
        <p14:creationId xmlns:p14="http://schemas.microsoft.com/office/powerpoint/2010/main" val="1573224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A4A413-B9F3-4478-92A0-BD9022EEE369}"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D681B-77C0-4BC6-A420-7B6951192383}" type="slidenum">
              <a:rPr lang="en-US" smtClean="0"/>
              <a:t>‹#›</a:t>
            </a:fld>
            <a:endParaRPr lang="en-US"/>
          </a:p>
        </p:txBody>
      </p:sp>
    </p:spTree>
    <p:extLst>
      <p:ext uri="{BB962C8B-B14F-4D97-AF65-F5344CB8AC3E}">
        <p14:creationId xmlns:p14="http://schemas.microsoft.com/office/powerpoint/2010/main" val="66922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4A413-B9F3-4478-92A0-BD9022EEE369}"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D681B-77C0-4BC6-A420-7B6951192383}" type="slidenum">
              <a:rPr lang="en-US" smtClean="0"/>
              <a:t>‹#›</a:t>
            </a:fld>
            <a:endParaRPr lang="en-US"/>
          </a:p>
        </p:txBody>
      </p:sp>
    </p:spTree>
    <p:extLst>
      <p:ext uri="{BB962C8B-B14F-4D97-AF65-F5344CB8AC3E}">
        <p14:creationId xmlns:p14="http://schemas.microsoft.com/office/powerpoint/2010/main" val="3524732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A4A413-B9F3-4478-92A0-BD9022EEE369}" type="datetimeFigureOut">
              <a:rPr lang="en-US" smtClean="0"/>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5D681B-77C0-4BC6-A420-7B6951192383}" type="slidenum">
              <a:rPr lang="en-US" smtClean="0"/>
              <a:t>‹#›</a:t>
            </a:fld>
            <a:endParaRPr lang="en-US"/>
          </a:p>
        </p:txBody>
      </p:sp>
    </p:spTree>
    <p:extLst>
      <p:ext uri="{BB962C8B-B14F-4D97-AF65-F5344CB8AC3E}">
        <p14:creationId xmlns:p14="http://schemas.microsoft.com/office/powerpoint/2010/main" val="158900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A4A413-B9F3-4478-92A0-BD9022EEE369}" type="datetimeFigureOut">
              <a:rPr lang="en-US" smtClean="0"/>
              <a:t>3/5/2020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5D681B-77C0-4BC6-A420-7B6951192383}" type="slidenum">
              <a:rPr lang="en-US" smtClean="0"/>
              <a:t>‹#›</a:t>
            </a:fld>
            <a:endParaRPr lang="en-US"/>
          </a:p>
        </p:txBody>
      </p:sp>
    </p:spTree>
    <p:extLst>
      <p:ext uri="{BB962C8B-B14F-4D97-AF65-F5344CB8AC3E}">
        <p14:creationId xmlns:p14="http://schemas.microsoft.com/office/powerpoint/2010/main" val="1668618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A4A413-B9F3-4478-92A0-BD9022EEE369}" type="datetimeFigureOut">
              <a:rPr lang="en-US" smtClean="0"/>
              <a:t>3/5/2020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5D681B-77C0-4BC6-A420-7B6951192383}" type="slidenum">
              <a:rPr lang="en-US" smtClean="0"/>
              <a:t>‹#›</a:t>
            </a:fld>
            <a:endParaRPr lang="en-US"/>
          </a:p>
        </p:txBody>
      </p:sp>
    </p:spTree>
    <p:extLst>
      <p:ext uri="{BB962C8B-B14F-4D97-AF65-F5344CB8AC3E}">
        <p14:creationId xmlns:p14="http://schemas.microsoft.com/office/powerpoint/2010/main" val="1601080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A4A413-B9F3-4478-92A0-BD9022EEE369}" type="datetimeFigureOut">
              <a:rPr lang="en-US" smtClean="0"/>
              <a:t>3/5/2020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5D681B-77C0-4BC6-A420-7B6951192383}" type="slidenum">
              <a:rPr lang="en-US" smtClean="0"/>
              <a:t>‹#›</a:t>
            </a:fld>
            <a:endParaRPr lang="en-US"/>
          </a:p>
        </p:txBody>
      </p:sp>
    </p:spTree>
    <p:extLst>
      <p:ext uri="{BB962C8B-B14F-4D97-AF65-F5344CB8AC3E}">
        <p14:creationId xmlns:p14="http://schemas.microsoft.com/office/powerpoint/2010/main" val="881027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A4A413-B9F3-4478-92A0-BD9022EEE369}" type="datetimeFigureOut">
              <a:rPr lang="en-US" smtClean="0"/>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5D681B-77C0-4BC6-A420-7B6951192383}" type="slidenum">
              <a:rPr lang="en-US" smtClean="0"/>
              <a:t>‹#›</a:t>
            </a:fld>
            <a:endParaRPr lang="en-US"/>
          </a:p>
        </p:txBody>
      </p:sp>
    </p:spTree>
    <p:extLst>
      <p:ext uri="{BB962C8B-B14F-4D97-AF65-F5344CB8AC3E}">
        <p14:creationId xmlns:p14="http://schemas.microsoft.com/office/powerpoint/2010/main" val="3286852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A4A413-B9F3-4478-92A0-BD9022EEE369}" type="datetimeFigureOut">
              <a:rPr lang="en-US" smtClean="0"/>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5D681B-77C0-4BC6-A420-7B6951192383}" type="slidenum">
              <a:rPr lang="en-US" smtClean="0"/>
              <a:t>‹#›</a:t>
            </a:fld>
            <a:endParaRPr lang="en-US"/>
          </a:p>
        </p:txBody>
      </p:sp>
    </p:spTree>
    <p:extLst>
      <p:ext uri="{BB962C8B-B14F-4D97-AF65-F5344CB8AC3E}">
        <p14:creationId xmlns:p14="http://schemas.microsoft.com/office/powerpoint/2010/main" val="1549952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4A413-B9F3-4478-92A0-BD9022EEE369}" type="datetimeFigureOut">
              <a:rPr lang="en-US" smtClean="0"/>
              <a:t>3/5/2020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5D681B-77C0-4BC6-A420-7B6951192383}" type="slidenum">
              <a:rPr lang="en-US" smtClean="0"/>
              <a:t>‹#›</a:t>
            </a:fld>
            <a:endParaRPr lang="en-US"/>
          </a:p>
        </p:txBody>
      </p:sp>
    </p:spTree>
    <p:extLst>
      <p:ext uri="{BB962C8B-B14F-4D97-AF65-F5344CB8AC3E}">
        <p14:creationId xmlns:p14="http://schemas.microsoft.com/office/powerpoint/2010/main" val="1680211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13.xml"/><Relationship Id="rId5" Type="http://schemas.openxmlformats.org/officeDocument/2006/relationships/image" Target="../media/image35.gif"/><Relationship Id="rId4" Type="http://schemas.openxmlformats.org/officeDocument/2006/relationships/image" Target="../media/image34.gif"/></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w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VF1cVAb0J2Q"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2.xml"/><Relationship Id="rId5" Type="http://schemas.openxmlformats.org/officeDocument/2006/relationships/hyperlink" Target="https://www.youtube.com/watch?v=VPG6tOCwnXg" TargetMode="Externa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7238" y="314325"/>
            <a:ext cx="11029950" cy="6015038"/>
          </a:xfrm>
        </p:spPr>
        <p:txBody>
          <a:bodyPr>
            <a:normAutofit/>
          </a:bodyPr>
          <a:lstStyle/>
          <a:p>
            <a:pPr algn="l"/>
            <a:r>
              <a:rPr lang="en-US" sz="4400" b="1" u="sng" dirty="0" smtClean="0"/>
              <a:t>AIM</a:t>
            </a:r>
            <a:r>
              <a:rPr lang="en-US" sz="4400" b="1" dirty="0" smtClean="0"/>
              <a:t>:  How can anthropology aid in solving crimes?</a:t>
            </a:r>
          </a:p>
          <a:p>
            <a:pPr algn="l"/>
            <a:endParaRPr lang="en-US" b="1" dirty="0"/>
          </a:p>
          <a:p>
            <a:pPr algn="l"/>
            <a:r>
              <a:rPr lang="en-US" sz="4400" b="1" u="sng" dirty="0" err="1" smtClean="0"/>
              <a:t>Bellwork</a:t>
            </a:r>
            <a:r>
              <a:rPr lang="en-US" sz="4400" b="1" dirty="0" smtClean="0"/>
              <a:t>:  What do you already know about anthropology?</a:t>
            </a:r>
          </a:p>
          <a:p>
            <a:pPr algn="l"/>
            <a:endParaRPr lang="en-US" b="1" dirty="0"/>
          </a:p>
        </p:txBody>
      </p:sp>
    </p:spTree>
    <p:extLst>
      <p:ext uri="{BB962C8B-B14F-4D97-AF65-F5344CB8AC3E}">
        <p14:creationId xmlns:p14="http://schemas.microsoft.com/office/powerpoint/2010/main" val="2229696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7652" name="Picture 4" descr="http://cdn2.hubspot.net/hub/189659/file-2122072724-jpg/Learn_Articles/Skeleton_System/Set_1_Bone_Types/6-Irregular-Bones-1232W.jpg?t=14304182912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221" y="-26504"/>
            <a:ext cx="9955557" cy="6973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156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238" y="0"/>
            <a:ext cx="9629524" cy="6745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32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8" name="Picture 4" descr="Image result for epiphyseal 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761" y="1374273"/>
            <a:ext cx="2234094" cy="2037495"/>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ChangeArrowheads="1"/>
          </p:cNvSpPr>
          <p:nvPr/>
        </p:nvSpPr>
        <p:spPr bwMode="auto">
          <a:xfrm>
            <a:off x="288758" y="0"/>
            <a:ext cx="5943600" cy="87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b="1" dirty="0">
                <a:latin typeface="Arial Black" panose="020B0A04020102020204" pitchFamily="34" charset="0"/>
              </a:rPr>
              <a:t>Age Determination</a:t>
            </a:r>
          </a:p>
        </p:txBody>
      </p:sp>
      <p:sp>
        <p:nvSpPr>
          <p:cNvPr id="7171" name="Rectangle 3"/>
          <p:cNvSpPr>
            <a:spLocks noGrp="1" noChangeArrowheads="1"/>
          </p:cNvSpPr>
          <p:nvPr>
            <p:ph type="body" idx="1"/>
          </p:nvPr>
        </p:nvSpPr>
        <p:spPr>
          <a:xfrm>
            <a:off x="410870" y="848140"/>
            <a:ext cx="8157409" cy="6255028"/>
          </a:xfrm>
        </p:spPr>
        <p:txBody>
          <a:bodyPr>
            <a:normAutofit/>
          </a:bodyPr>
          <a:lstStyle/>
          <a:p>
            <a:pPr>
              <a:lnSpc>
                <a:spcPct val="90000"/>
              </a:lnSpc>
              <a:spcBef>
                <a:spcPct val="40000"/>
              </a:spcBef>
              <a:buFontTx/>
              <a:buNone/>
            </a:pPr>
            <a:r>
              <a:rPr lang="en-US" altLang="en-US" dirty="0"/>
              <a:t>	</a:t>
            </a:r>
            <a:r>
              <a:rPr lang="en-US" altLang="en-US" sz="3600" dirty="0"/>
              <a:t>Most accurate estimations come from:</a:t>
            </a:r>
          </a:p>
          <a:p>
            <a:pPr lvl="1">
              <a:lnSpc>
                <a:spcPct val="90000"/>
              </a:lnSpc>
              <a:spcBef>
                <a:spcPct val="40000"/>
              </a:spcBef>
              <a:buFont typeface="Wingdings" panose="05000000000000000000" pitchFamily="2" charset="2"/>
              <a:buChar char="§"/>
            </a:pPr>
            <a:r>
              <a:rPr lang="en-US" altLang="en-US" sz="3200" b="1" dirty="0"/>
              <a:t>Teeth</a:t>
            </a:r>
          </a:p>
          <a:p>
            <a:pPr lvl="1">
              <a:lnSpc>
                <a:spcPct val="90000"/>
              </a:lnSpc>
              <a:spcBef>
                <a:spcPct val="40000"/>
              </a:spcBef>
              <a:buFont typeface="Wingdings" panose="05000000000000000000" pitchFamily="2" charset="2"/>
              <a:buChar char="§"/>
            </a:pPr>
            <a:r>
              <a:rPr lang="en-US" altLang="en-US" sz="3200" b="1" dirty="0"/>
              <a:t>Epiphyses (growth plates)</a:t>
            </a:r>
          </a:p>
          <a:p>
            <a:pPr lvl="1">
              <a:lnSpc>
                <a:spcPct val="90000"/>
              </a:lnSpc>
              <a:spcBef>
                <a:spcPct val="40000"/>
              </a:spcBef>
              <a:buFont typeface="Wingdings" panose="05000000000000000000" pitchFamily="2" charset="2"/>
              <a:buChar char="§"/>
            </a:pPr>
            <a:r>
              <a:rPr lang="en-US" altLang="en-US" sz="3200" b="1" dirty="0"/>
              <a:t>Pubic symphysis</a:t>
            </a:r>
          </a:p>
          <a:p>
            <a:pPr lvl="1">
              <a:lnSpc>
                <a:spcPct val="90000"/>
              </a:lnSpc>
              <a:spcBef>
                <a:spcPct val="40000"/>
              </a:spcBef>
              <a:buFont typeface="Wingdings" panose="05000000000000000000" pitchFamily="2" charset="2"/>
              <a:buChar char="§"/>
            </a:pPr>
            <a:r>
              <a:rPr lang="en-US" altLang="en-US" sz="3200" b="1" dirty="0"/>
              <a:t>Cranial sutures: appear as distinct lines in youth and gradually close from the inside out.</a:t>
            </a:r>
            <a:endParaRPr lang="en-US" altLang="en-US" sz="2000" dirty="0"/>
          </a:p>
          <a:p>
            <a:pPr>
              <a:lnSpc>
                <a:spcPct val="90000"/>
              </a:lnSpc>
              <a:spcBef>
                <a:spcPct val="40000"/>
              </a:spcBef>
            </a:pPr>
            <a:r>
              <a:rPr lang="en-US" altLang="en-US" sz="3200" dirty="0"/>
              <a:t>Investigators always use an </a:t>
            </a:r>
            <a:r>
              <a:rPr lang="en-US" altLang="en-US" sz="3200" u="sng" dirty="0"/>
              <a:t>age range</a:t>
            </a:r>
            <a:r>
              <a:rPr lang="en-US" altLang="en-US" sz="3200" dirty="0"/>
              <a:t> because of the variation in people and how they age</a:t>
            </a:r>
            <a:r>
              <a:rPr lang="en-US" altLang="en-US" sz="3200" dirty="0" smtClean="0"/>
              <a:t>. The </a:t>
            </a:r>
            <a:r>
              <a:rPr lang="en-US" altLang="en-US" sz="3200" dirty="0"/>
              <a:t>investigator does not want to eliminate any possibilities for identification. </a:t>
            </a:r>
          </a:p>
        </p:txBody>
      </p:sp>
      <p:pic>
        <p:nvPicPr>
          <p:cNvPr id="21506" name="Picture 2" descr="Image result for forensic tee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8279" y="296015"/>
            <a:ext cx="2977983" cy="1693970"/>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Image result for pubic symphys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35309" y="2249622"/>
            <a:ext cx="2339703" cy="1750878"/>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Image result for skull suture lin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15959" y="4260137"/>
            <a:ext cx="2359053" cy="2311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11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par>
                                <p:cTn id="11" presetID="22" presetClass="entr" presetSubtype="4" fill="hold" nodeType="withEffect">
                                  <p:stCondLst>
                                    <p:cond delay="0"/>
                                  </p:stCondLst>
                                  <p:childTnLst>
                                    <p:set>
                                      <p:cBhvr>
                                        <p:cTn id="12" dur="1" fill="hold">
                                          <p:stCondLst>
                                            <p:cond delay="0"/>
                                          </p:stCondLst>
                                        </p:cTn>
                                        <p:tgtEl>
                                          <p:spTgt spid="21506"/>
                                        </p:tgtEl>
                                        <p:attrNameLst>
                                          <p:attrName>style.visibility</p:attrName>
                                        </p:attrNameLst>
                                      </p:cBhvr>
                                      <p:to>
                                        <p:strVal val="visible"/>
                                      </p:to>
                                    </p:set>
                                    <p:animEffect transition="in" filter="wipe(down)">
                                      <p:cBhvr>
                                        <p:cTn id="13" dur="500"/>
                                        <p:tgtEl>
                                          <p:spTgt spid="2150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171">
                                            <p:txEl>
                                              <p:pRg st="2" end="2"/>
                                            </p:txEl>
                                          </p:spTgt>
                                        </p:tgtEl>
                                        <p:attrNameLst>
                                          <p:attrName>style.visibility</p:attrName>
                                        </p:attrNameLst>
                                      </p:cBhvr>
                                      <p:to>
                                        <p:strVal val="visible"/>
                                      </p:to>
                                    </p:set>
                                    <p:animEffect transition="in" filter="fade">
                                      <p:cBhvr>
                                        <p:cTn id="18" dur="500"/>
                                        <p:tgtEl>
                                          <p:spTgt spid="7171">
                                            <p:txEl>
                                              <p:pRg st="2" end="2"/>
                                            </p:txEl>
                                          </p:spTgt>
                                        </p:tgtEl>
                                      </p:cBhvr>
                                    </p:animEffect>
                                  </p:childTnLst>
                                </p:cTn>
                              </p:par>
                              <p:par>
                                <p:cTn id="19" presetID="42" presetClass="entr" presetSubtype="0" fill="hold" nodeType="withEffect">
                                  <p:stCondLst>
                                    <p:cond delay="0"/>
                                  </p:stCondLst>
                                  <p:childTnLst>
                                    <p:set>
                                      <p:cBhvr>
                                        <p:cTn id="20" dur="1" fill="hold">
                                          <p:stCondLst>
                                            <p:cond delay="0"/>
                                          </p:stCondLst>
                                        </p:cTn>
                                        <p:tgtEl>
                                          <p:spTgt spid="21508"/>
                                        </p:tgtEl>
                                        <p:attrNameLst>
                                          <p:attrName>style.visibility</p:attrName>
                                        </p:attrNameLst>
                                      </p:cBhvr>
                                      <p:to>
                                        <p:strVal val="visible"/>
                                      </p:to>
                                    </p:set>
                                    <p:animEffect transition="in" filter="fade">
                                      <p:cBhvr>
                                        <p:cTn id="21" dur="1000"/>
                                        <p:tgtEl>
                                          <p:spTgt spid="21508"/>
                                        </p:tgtEl>
                                      </p:cBhvr>
                                    </p:animEffect>
                                    <p:anim calcmode="lin" valueType="num">
                                      <p:cBhvr>
                                        <p:cTn id="22" dur="1000" fill="hold"/>
                                        <p:tgtEl>
                                          <p:spTgt spid="21508"/>
                                        </p:tgtEl>
                                        <p:attrNameLst>
                                          <p:attrName>ppt_x</p:attrName>
                                        </p:attrNameLst>
                                      </p:cBhvr>
                                      <p:tavLst>
                                        <p:tav tm="0">
                                          <p:val>
                                            <p:strVal val="#ppt_x"/>
                                          </p:val>
                                        </p:tav>
                                        <p:tav tm="100000">
                                          <p:val>
                                            <p:strVal val="#ppt_x"/>
                                          </p:val>
                                        </p:tav>
                                      </p:tavLst>
                                    </p:anim>
                                    <p:anim calcmode="lin" valueType="num">
                                      <p:cBhvr>
                                        <p:cTn id="23" dur="1000" fill="hold"/>
                                        <p:tgtEl>
                                          <p:spTgt spid="2150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171">
                                            <p:txEl>
                                              <p:pRg st="3" end="3"/>
                                            </p:txEl>
                                          </p:spTgt>
                                        </p:tgtEl>
                                        <p:attrNameLst>
                                          <p:attrName>style.visibility</p:attrName>
                                        </p:attrNameLst>
                                      </p:cBhvr>
                                      <p:to>
                                        <p:strVal val="visible"/>
                                      </p:to>
                                    </p:set>
                                    <p:anim calcmode="lin" valueType="num">
                                      <p:cBhvr additive="base">
                                        <p:cTn id="28"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171">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1510"/>
                                        </p:tgtEl>
                                        <p:attrNameLst>
                                          <p:attrName>style.visibility</p:attrName>
                                        </p:attrNameLst>
                                      </p:cBhvr>
                                      <p:to>
                                        <p:strVal val="visible"/>
                                      </p:to>
                                    </p:set>
                                    <p:anim calcmode="lin" valueType="num">
                                      <p:cBhvr additive="base">
                                        <p:cTn id="32" dur="500" fill="hold"/>
                                        <p:tgtEl>
                                          <p:spTgt spid="21510"/>
                                        </p:tgtEl>
                                        <p:attrNameLst>
                                          <p:attrName>ppt_x</p:attrName>
                                        </p:attrNameLst>
                                      </p:cBhvr>
                                      <p:tavLst>
                                        <p:tav tm="0">
                                          <p:val>
                                            <p:strVal val="#ppt_x"/>
                                          </p:val>
                                        </p:tav>
                                        <p:tav tm="100000">
                                          <p:val>
                                            <p:strVal val="#ppt_x"/>
                                          </p:val>
                                        </p:tav>
                                      </p:tavLst>
                                    </p:anim>
                                    <p:anim calcmode="lin" valueType="num">
                                      <p:cBhvr additive="base">
                                        <p:cTn id="33" dur="500" fill="hold"/>
                                        <p:tgtEl>
                                          <p:spTgt spid="2151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171">
                                            <p:txEl>
                                              <p:pRg st="4" end="4"/>
                                            </p:txEl>
                                          </p:spTgt>
                                        </p:tgtEl>
                                        <p:attrNameLst>
                                          <p:attrName>style.visibility</p:attrName>
                                        </p:attrNameLst>
                                      </p:cBhvr>
                                      <p:to>
                                        <p:strVal val="visible"/>
                                      </p:to>
                                    </p:set>
                                    <p:animEffect transition="in" filter="barn(inVertical)">
                                      <p:cBhvr>
                                        <p:cTn id="38" dur="500"/>
                                        <p:tgtEl>
                                          <p:spTgt spid="7171">
                                            <p:txEl>
                                              <p:pRg st="4" end="4"/>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21512"/>
                                        </p:tgtEl>
                                        <p:attrNameLst>
                                          <p:attrName>style.visibility</p:attrName>
                                        </p:attrNameLst>
                                      </p:cBhvr>
                                      <p:to>
                                        <p:strVal val="visible"/>
                                      </p:to>
                                    </p:set>
                                    <p:animEffect transition="in" filter="barn(inVertical)">
                                      <p:cBhvr>
                                        <p:cTn id="41" dur="500"/>
                                        <p:tgtEl>
                                          <p:spTgt spid="21512"/>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7171">
                                            <p:txEl>
                                              <p:pRg st="5" end="5"/>
                                            </p:txEl>
                                          </p:spTgt>
                                        </p:tgtEl>
                                        <p:attrNameLst>
                                          <p:attrName>style.visibility</p:attrName>
                                        </p:attrNameLst>
                                      </p:cBhvr>
                                      <p:to>
                                        <p:strVal val="visible"/>
                                      </p:to>
                                    </p:set>
                                    <p:animEffect transition="in" filter="circle(in)">
                                      <p:cBhvr>
                                        <p:cTn id="46" dur="20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sk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9591" y="0"/>
            <a:ext cx="8796130" cy="6434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363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65044" y="76200"/>
            <a:ext cx="11383617" cy="1143000"/>
          </a:xfrm>
        </p:spPr>
        <p:txBody>
          <a:bodyPr>
            <a:normAutofit/>
          </a:bodyPr>
          <a:lstStyle/>
          <a:p>
            <a:r>
              <a:rPr lang="en-US" altLang="en-US" sz="3600" b="1" dirty="0">
                <a:latin typeface="Arial Black" panose="020B0A04020102020204" pitchFamily="34" charset="0"/>
              </a:rPr>
              <a:t>Age Determination Using Cranial Sutures</a:t>
            </a:r>
          </a:p>
        </p:txBody>
      </p:sp>
      <p:sp>
        <p:nvSpPr>
          <p:cNvPr id="8195" name="Rectangle 3"/>
          <p:cNvSpPr>
            <a:spLocks noGrp="1" noChangeArrowheads="1"/>
          </p:cNvSpPr>
          <p:nvPr>
            <p:ph type="body" sz="half" idx="1"/>
          </p:nvPr>
        </p:nvSpPr>
        <p:spPr>
          <a:xfrm>
            <a:off x="361122" y="1147466"/>
            <a:ext cx="6115878" cy="4724400"/>
          </a:xfrm>
        </p:spPr>
        <p:txBody>
          <a:bodyPr>
            <a:noAutofit/>
          </a:bodyPr>
          <a:lstStyle/>
          <a:p>
            <a:pPr>
              <a:buFontTx/>
              <a:buNone/>
            </a:pPr>
            <a:r>
              <a:rPr lang="en-US" altLang="en-US" sz="3200" dirty="0"/>
              <a:t>	Sagittal suture completely closed</a:t>
            </a:r>
          </a:p>
          <a:p>
            <a:pPr lvl="1">
              <a:buFont typeface="Wingdings" panose="05000000000000000000" pitchFamily="2" charset="2"/>
              <a:buChar char="§"/>
            </a:pPr>
            <a:r>
              <a:rPr lang="en-US" altLang="en-US" sz="3200" dirty="0"/>
              <a:t>Males</a:t>
            </a:r>
            <a:r>
              <a:rPr lang="en-US" altLang="en-US" sz="3200" dirty="0">
                <a:cs typeface="Arial" panose="020B0604020202020204" pitchFamily="34" charset="0"/>
              </a:rPr>
              <a:t>—</a:t>
            </a:r>
            <a:r>
              <a:rPr lang="en-US" altLang="en-US" sz="3200" dirty="0"/>
              <a:t>26 or older</a:t>
            </a:r>
          </a:p>
          <a:p>
            <a:pPr lvl="1">
              <a:buFont typeface="Wingdings" panose="05000000000000000000" pitchFamily="2" charset="2"/>
              <a:buChar char="§"/>
            </a:pPr>
            <a:r>
              <a:rPr lang="en-US" altLang="en-US" sz="3200" dirty="0"/>
              <a:t>Female</a:t>
            </a:r>
            <a:r>
              <a:rPr lang="en-US" altLang="en-US" sz="3200" dirty="0">
                <a:cs typeface="Arial" panose="020B0604020202020204" pitchFamily="34" charset="0"/>
              </a:rPr>
              <a:t>—</a:t>
            </a:r>
            <a:r>
              <a:rPr lang="en-US" altLang="en-US" sz="3200" dirty="0"/>
              <a:t>29 or older</a:t>
            </a:r>
          </a:p>
          <a:p>
            <a:pPr>
              <a:buFontTx/>
              <a:buNone/>
            </a:pPr>
            <a:r>
              <a:rPr lang="en-US" altLang="en-US" sz="3200" dirty="0"/>
              <a:t>	Sagittal suture is completely open</a:t>
            </a:r>
          </a:p>
          <a:p>
            <a:pPr lvl="1">
              <a:buFont typeface="Wingdings" panose="05000000000000000000" pitchFamily="2" charset="2"/>
              <a:buChar char="§"/>
            </a:pPr>
            <a:r>
              <a:rPr lang="en-US" altLang="en-US" sz="3200" dirty="0"/>
              <a:t>Male</a:t>
            </a:r>
            <a:r>
              <a:rPr lang="en-US" altLang="en-US" sz="3200" dirty="0">
                <a:cs typeface="Arial" panose="020B0604020202020204" pitchFamily="34" charset="0"/>
              </a:rPr>
              <a:t>—</a:t>
            </a:r>
            <a:r>
              <a:rPr lang="en-US" altLang="en-US" sz="3200" dirty="0"/>
              <a:t>less than 32</a:t>
            </a:r>
          </a:p>
          <a:p>
            <a:pPr lvl="1">
              <a:buFont typeface="Wingdings" panose="05000000000000000000" pitchFamily="2" charset="2"/>
              <a:buChar char="§"/>
            </a:pPr>
            <a:r>
              <a:rPr lang="en-US" altLang="en-US" sz="3200" dirty="0"/>
              <a:t>Female</a:t>
            </a:r>
            <a:r>
              <a:rPr lang="en-US" altLang="en-US" sz="3200" dirty="0">
                <a:cs typeface="Arial" panose="020B0604020202020204" pitchFamily="34" charset="0"/>
              </a:rPr>
              <a:t>—</a:t>
            </a:r>
            <a:r>
              <a:rPr lang="en-US" altLang="en-US" sz="3200" dirty="0"/>
              <a:t>less than 35</a:t>
            </a:r>
          </a:p>
          <a:p>
            <a:pPr>
              <a:buFontTx/>
              <a:buNone/>
            </a:pPr>
            <a:r>
              <a:rPr lang="en-US" altLang="en-US" sz="3200" dirty="0"/>
              <a:t>	Complete closure of all three major sutures</a:t>
            </a:r>
          </a:p>
          <a:p>
            <a:pPr lvl="1">
              <a:buFont typeface="Wingdings" panose="05000000000000000000" pitchFamily="2" charset="2"/>
              <a:buChar char="§"/>
            </a:pPr>
            <a:r>
              <a:rPr lang="en-US" altLang="en-US" sz="3200" dirty="0"/>
              <a:t>Male</a:t>
            </a:r>
            <a:r>
              <a:rPr lang="en-US" altLang="en-US" sz="3200" dirty="0">
                <a:cs typeface="Arial" panose="020B0604020202020204" pitchFamily="34" charset="0"/>
              </a:rPr>
              <a:t>—</a:t>
            </a:r>
            <a:r>
              <a:rPr lang="en-US" altLang="en-US" sz="3200" dirty="0"/>
              <a:t>over 35</a:t>
            </a:r>
          </a:p>
          <a:p>
            <a:pPr lvl="1">
              <a:buFont typeface="Wingdings" panose="05000000000000000000" pitchFamily="2" charset="2"/>
              <a:buChar char="§"/>
            </a:pPr>
            <a:r>
              <a:rPr lang="en-US" altLang="en-US" sz="3200" dirty="0"/>
              <a:t>Female</a:t>
            </a:r>
            <a:r>
              <a:rPr lang="en-US" altLang="en-US" sz="3200" dirty="0">
                <a:cs typeface="Arial" panose="020B0604020202020204" pitchFamily="34" charset="0"/>
              </a:rPr>
              <a:t>—</a:t>
            </a:r>
            <a:r>
              <a:rPr lang="en-US" altLang="en-US" sz="3200" dirty="0"/>
              <a:t>over 50 </a:t>
            </a:r>
          </a:p>
        </p:txBody>
      </p:sp>
      <p:pic>
        <p:nvPicPr>
          <p:cNvPr id="8196" name="Picture 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6870232" y="2086551"/>
            <a:ext cx="4778429" cy="3678764"/>
          </a:xfrm>
          <a:noFill/>
          <a:ln/>
          <a:extLs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8197" name="Line 5"/>
          <p:cNvSpPr>
            <a:spLocks noChangeShapeType="1"/>
          </p:cNvSpPr>
          <p:nvPr/>
        </p:nvSpPr>
        <p:spPr bwMode="auto">
          <a:xfrm>
            <a:off x="8972741" y="1694150"/>
            <a:ext cx="0" cy="215820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8" name="Line 6"/>
          <p:cNvSpPr>
            <a:spLocks noChangeShapeType="1"/>
          </p:cNvSpPr>
          <p:nvPr/>
        </p:nvSpPr>
        <p:spPr bwMode="auto">
          <a:xfrm flipV="1">
            <a:off x="10215132" y="4342860"/>
            <a:ext cx="0" cy="166770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9" name="Line 7"/>
          <p:cNvSpPr>
            <a:spLocks noChangeShapeType="1"/>
          </p:cNvSpPr>
          <p:nvPr/>
        </p:nvSpPr>
        <p:spPr bwMode="auto">
          <a:xfrm flipV="1">
            <a:off x="7730349" y="4048559"/>
            <a:ext cx="0" cy="196200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0" name="Text Box 8"/>
          <p:cNvSpPr txBox="1">
            <a:spLocks noChangeArrowheads="1"/>
          </p:cNvSpPr>
          <p:nvPr/>
        </p:nvSpPr>
        <p:spPr bwMode="auto">
          <a:xfrm>
            <a:off x="7831773" y="1105549"/>
            <a:ext cx="22752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800" dirty="0"/>
              <a:t>Sagittal suture</a:t>
            </a:r>
          </a:p>
        </p:txBody>
      </p:sp>
      <p:sp>
        <p:nvSpPr>
          <p:cNvPr id="8201" name="Text Box 9"/>
          <p:cNvSpPr txBox="1">
            <a:spLocks noChangeArrowheads="1"/>
          </p:cNvSpPr>
          <p:nvPr/>
        </p:nvSpPr>
        <p:spPr bwMode="auto">
          <a:xfrm>
            <a:off x="6383781" y="5912467"/>
            <a:ext cx="265175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800" dirty="0" smtClean="0"/>
              <a:t>Lambdoid suture</a:t>
            </a:r>
            <a:endParaRPr lang="en-US" altLang="en-US" sz="2800" dirty="0"/>
          </a:p>
        </p:txBody>
      </p:sp>
      <p:sp>
        <p:nvSpPr>
          <p:cNvPr id="8202" name="Text Box 10"/>
          <p:cNvSpPr txBox="1">
            <a:spLocks noChangeArrowheads="1"/>
          </p:cNvSpPr>
          <p:nvPr/>
        </p:nvSpPr>
        <p:spPr bwMode="auto">
          <a:xfrm>
            <a:off x="9313662" y="5914464"/>
            <a:ext cx="23349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800" dirty="0" smtClean="0"/>
              <a:t>Coronal suture</a:t>
            </a:r>
            <a:endParaRPr lang="en-US" altLang="en-US" sz="2400" dirty="0"/>
          </a:p>
        </p:txBody>
      </p:sp>
    </p:spTree>
    <p:extLst>
      <p:ext uri="{BB962C8B-B14F-4D97-AF65-F5344CB8AC3E}">
        <p14:creationId xmlns:p14="http://schemas.microsoft.com/office/powerpoint/2010/main" val="152589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fade">
                                      <p:cBhvr>
                                        <p:cTn id="7" dur="1000"/>
                                        <p:tgtEl>
                                          <p:spTgt spid="8200"/>
                                        </p:tgtEl>
                                      </p:cBhvr>
                                    </p:animEffect>
                                    <p:anim calcmode="lin" valueType="num">
                                      <p:cBhvr>
                                        <p:cTn id="8" dur="1000" fill="hold"/>
                                        <p:tgtEl>
                                          <p:spTgt spid="8200"/>
                                        </p:tgtEl>
                                        <p:attrNameLst>
                                          <p:attrName>ppt_x</p:attrName>
                                        </p:attrNameLst>
                                      </p:cBhvr>
                                      <p:tavLst>
                                        <p:tav tm="0">
                                          <p:val>
                                            <p:strVal val="#ppt_x"/>
                                          </p:val>
                                        </p:tav>
                                        <p:tav tm="100000">
                                          <p:val>
                                            <p:strVal val="#ppt_x"/>
                                          </p:val>
                                        </p:tav>
                                      </p:tavLst>
                                    </p:anim>
                                    <p:anim calcmode="lin" valueType="num">
                                      <p:cBhvr>
                                        <p:cTn id="9" dur="1000" fill="hold"/>
                                        <p:tgtEl>
                                          <p:spTgt spid="820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fade">
                                      <p:cBhvr>
                                        <p:cTn id="12" dur="1000"/>
                                        <p:tgtEl>
                                          <p:spTgt spid="8197"/>
                                        </p:tgtEl>
                                      </p:cBhvr>
                                    </p:animEffect>
                                    <p:anim calcmode="lin" valueType="num">
                                      <p:cBhvr>
                                        <p:cTn id="13" dur="1000" fill="hold"/>
                                        <p:tgtEl>
                                          <p:spTgt spid="8197"/>
                                        </p:tgtEl>
                                        <p:attrNameLst>
                                          <p:attrName>ppt_x</p:attrName>
                                        </p:attrNameLst>
                                      </p:cBhvr>
                                      <p:tavLst>
                                        <p:tav tm="0">
                                          <p:val>
                                            <p:strVal val="#ppt_x"/>
                                          </p:val>
                                        </p:tav>
                                        <p:tav tm="100000">
                                          <p:val>
                                            <p:strVal val="#ppt_x"/>
                                          </p:val>
                                        </p:tav>
                                      </p:tavLst>
                                    </p:anim>
                                    <p:anim calcmode="lin" valueType="num">
                                      <p:cBhvr>
                                        <p:cTn id="14" dur="1000" fill="hold"/>
                                        <p:tgtEl>
                                          <p:spTgt spid="819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199"/>
                                        </p:tgtEl>
                                        <p:attrNameLst>
                                          <p:attrName>style.visibility</p:attrName>
                                        </p:attrNameLst>
                                      </p:cBhvr>
                                      <p:to>
                                        <p:strVal val="visible"/>
                                      </p:to>
                                    </p:set>
                                    <p:animEffect transition="in" filter="fade">
                                      <p:cBhvr>
                                        <p:cTn id="19" dur="1000"/>
                                        <p:tgtEl>
                                          <p:spTgt spid="8199"/>
                                        </p:tgtEl>
                                      </p:cBhvr>
                                    </p:animEffect>
                                    <p:anim calcmode="lin" valueType="num">
                                      <p:cBhvr>
                                        <p:cTn id="20" dur="1000" fill="hold"/>
                                        <p:tgtEl>
                                          <p:spTgt spid="8199"/>
                                        </p:tgtEl>
                                        <p:attrNameLst>
                                          <p:attrName>ppt_x</p:attrName>
                                        </p:attrNameLst>
                                      </p:cBhvr>
                                      <p:tavLst>
                                        <p:tav tm="0">
                                          <p:val>
                                            <p:strVal val="#ppt_x"/>
                                          </p:val>
                                        </p:tav>
                                        <p:tav tm="100000">
                                          <p:val>
                                            <p:strVal val="#ppt_x"/>
                                          </p:val>
                                        </p:tav>
                                      </p:tavLst>
                                    </p:anim>
                                    <p:anim calcmode="lin" valueType="num">
                                      <p:cBhvr>
                                        <p:cTn id="21" dur="1000" fill="hold"/>
                                        <p:tgtEl>
                                          <p:spTgt spid="819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201"/>
                                        </p:tgtEl>
                                        <p:attrNameLst>
                                          <p:attrName>style.visibility</p:attrName>
                                        </p:attrNameLst>
                                      </p:cBhvr>
                                      <p:to>
                                        <p:strVal val="visible"/>
                                      </p:to>
                                    </p:set>
                                    <p:animEffect transition="in" filter="fade">
                                      <p:cBhvr>
                                        <p:cTn id="24" dur="1000"/>
                                        <p:tgtEl>
                                          <p:spTgt spid="8201"/>
                                        </p:tgtEl>
                                      </p:cBhvr>
                                    </p:animEffect>
                                    <p:anim calcmode="lin" valueType="num">
                                      <p:cBhvr>
                                        <p:cTn id="25" dur="1000" fill="hold"/>
                                        <p:tgtEl>
                                          <p:spTgt spid="8201"/>
                                        </p:tgtEl>
                                        <p:attrNameLst>
                                          <p:attrName>ppt_x</p:attrName>
                                        </p:attrNameLst>
                                      </p:cBhvr>
                                      <p:tavLst>
                                        <p:tav tm="0">
                                          <p:val>
                                            <p:strVal val="#ppt_x"/>
                                          </p:val>
                                        </p:tav>
                                        <p:tav tm="100000">
                                          <p:val>
                                            <p:strVal val="#ppt_x"/>
                                          </p:val>
                                        </p:tav>
                                      </p:tavLst>
                                    </p:anim>
                                    <p:anim calcmode="lin" valueType="num">
                                      <p:cBhvr>
                                        <p:cTn id="26" dur="1000" fill="hold"/>
                                        <p:tgtEl>
                                          <p:spTgt spid="820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198"/>
                                        </p:tgtEl>
                                        <p:attrNameLst>
                                          <p:attrName>style.visibility</p:attrName>
                                        </p:attrNameLst>
                                      </p:cBhvr>
                                      <p:to>
                                        <p:strVal val="visible"/>
                                      </p:to>
                                    </p:set>
                                    <p:animEffect transition="in" filter="fade">
                                      <p:cBhvr>
                                        <p:cTn id="31" dur="1000"/>
                                        <p:tgtEl>
                                          <p:spTgt spid="8198"/>
                                        </p:tgtEl>
                                      </p:cBhvr>
                                    </p:animEffect>
                                    <p:anim calcmode="lin" valueType="num">
                                      <p:cBhvr>
                                        <p:cTn id="32" dur="1000" fill="hold"/>
                                        <p:tgtEl>
                                          <p:spTgt spid="8198"/>
                                        </p:tgtEl>
                                        <p:attrNameLst>
                                          <p:attrName>ppt_x</p:attrName>
                                        </p:attrNameLst>
                                      </p:cBhvr>
                                      <p:tavLst>
                                        <p:tav tm="0">
                                          <p:val>
                                            <p:strVal val="#ppt_x"/>
                                          </p:val>
                                        </p:tav>
                                        <p:tav tm="100000">
                                          <p:val>
                                            <p:strVal val="#ppt_x"/>
                                          </p:val>
                                        </p:tav>
                                      </p:tavLst>
                                    </p:anim>
                                    <p:anim calcmode="lin" valueType="num">
                                      <p:cBhvr>
                                        <p:cTn id="33" dur="1000" fill="hold"/>
                                        <p:tgtEl>
                                          <p:spTgt spid="819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202"/>
                                        </p:tgtEl>
                                        <p:attrNameLst>
                                          <p:attrName>style.visibility</p:attrName>
                                        </p:attrNameLst>
                                      </p:cBhvr>
                                      <p:to>
                                        <p:strVal val="visible"/>
                                      </p:to>
                                    </p:set>
                                    <p:animEffect transition="in" filter="fade">
                                      <p:cBhvr>
                                        <p:cTn id="36" dur="1000"/>
                                        <p:tgtEl>
                                          <p:spTgt spid="8202"/>
                                        </p:tgtEl>
                                      </p:cBhvr>
                                    </p:animEffect>
                                    <p:anim calcmode="lin" valueType="num">
                                      <p:cBhvr>
                                        <p:cTn id="37" dur="1000" fill="hold"/>
                                        <p:tgtEl>
                                          <p:spTgt spid="8202"/>
                                        </p:tgtEl>
                                        <p:attrNameLst>
                                          <p:attrName>ppt_x</p:attrName>
                                        </p:attrNameLst>
                                      </p:cBhvr>
                                      <p:tavLst>
                                        <p:tav tm="0">
                                          <p:val>
                                            <p:strVal val="#ppt_x"/>
                                          </p:val>
                                        </p:tav>
                                        <p:tav tm="100000">
                                          <p:val>
                                            <p:strVal val="#ppt_x"/>
                                          </p:val>
                                        </p:tav>
                                      </p:tavLst>
                                    </p:anim>
                                    <p:anim calcmode="lin" valueType="num">
                                      <p:cBhvr>
                                        <p:cTn id="38" dur="1000" fill="hold"/>
                                        <p:tgtEl>
                                          <p:spTgt spid="820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8195">
                                            <p:txEl>
                                              <p:pRg st="1" end="1"/>
                                            </p:txEl>
                                          </p:spTgt>
                                        </p:tgtEl>
                                        <p:attrNameLst>
                                          <p:attrName>style.visibility</p:attrName>
                                        </p:attrNameLst>
                                      </p:cBhvr>
                                      <p:to>
                                        <p:strVal val="visible"/>
                                      </p:to>
                                    </p:set>
                                    <p:animEffect transition="in" filter="fade">
                                      <p:cBhvr>
                                        <p:cTn id="43" dur="1000"/>
                                        <p:tgtEl>
                                          <p:spTgt spid="8195">
                                            <p:txEl>
                                              <p:pRg st="1" end="1"/>
                                            </p:txEl>
                                          </p:spTgt>
                                        </p:tgtEl>
                                      </p:cBhvr>
                                    </p:animEffect>
                                    <p:anim calcmode="lin" valueType="num">
                                      <p:cBhvr>
                                        <p:cTn id="44"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8195">
                                            <p:txEl>
                                              <p:pRg st="2" end="2"/>
                                            </p:txEl>
                                          </p:spTgt>
                                        </p:tgtEl>
                                        <p:attrNameLst>
                                          <p:attrName>style.visibility</p:attrName>
                                        </p:attrNameLst>
                                      </p:cBhvr>
                                      <p:to>
                                        <p:strVal val="visible"/>
                                      </p:to>
                                    </p:set>
                                    <p:animEffect transition="in" filter="fade">
                                      <p:cBhvr>
                                        <p:cTn id="50" dur="1000"/>
                                        <p:tgtEl>
                                          <p:spTgt spid="8195">
                                            <p:txEl>
                                              <p:pRg st="2" end="2"/>
                                            </p:txEl>
                                          </p:spTgt>
                                        </p:tgtEl>
                                      </p:cBhvr>
                                    </p:animEffect>
                                    <p:anim calcmode="lin" valueType="num">
                                      <p:cBhvr>
                                        <p:cTn id="51"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8195">
                                            <p:txEl>
                                              <p:pRg st="4" end="4"/>
                                            </p:txEl>
                                          </p:spTgt>
                                        </p:tgtEl>
                                        <p:attrNameLst>
                                          <p:attrName>style.visibility</p:attrName>
                                        </p:attrNameLst>
                                      </p:cBhvr>
                                      <p:to>
                                        <p:strVal val="visible"/>
                                      </p:to>
                                    </p:set>
                                    <p:animEffect transition="in" filter="fade">
                                      <p:cBhvr>
                                        <p:cTn id="57" dur="1000"/>
                                        <p:tgtEl>
                                          <p:spTgt spid="8195">
                                            <p:txEl>
                                              <p:pRg st="4" end="4"/>
                                            </p:txEl>
                                          </p:spTgt>
                                        </p:tgtEl>
                                      </p:cBhvr>
                                    </p:animEffect>
                                    <p:anim calcmode="lin" valueType="num">
                                      <p:cBhvr>
                                        <p:cTn id="58"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59" dur="1000" fill="hold"/>
                                        <p:tgtEl>
                                          <p:spTgt spid="819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8195">
                                            <p:txEl>
                                              <p:pRg st="5" end="5"/>
                                            </p:txEl>
                                          </p:spTgt>
                                        </p:tgtEl>
                                        <p:attrNameLst>
                                          <p:attrName>style.visibility</p:attrName>
                                        </p:attrNameLst>
                                      </p:cBhvr>
                                      <p:to>
                                        <p:strVal val="visible"/>
                                      </p:to>
                                    </p:set>
                                    <p:animEffect transition="in" filter="fade">
                                      <p:cBhvr>
                                        <p:cTn id="64" dur="1000"/>
                                        <p:tgtEl>
                                          <p:spTgt spid="8195">
                                            <p:txEl>
                                              <p:pRg st="5" end="5"/>
                                            </p:txEl>
                                          </p:spTgt>
                                        </p:tgtEl>
                                      </p:cBhvr>
                                    </p:animEffect>
                                    <p:anim calcmode="lin" valueType="num">
                                      <p:cBhvr>
                                        <p:cTn id="65" dur="1000" fill="hold"/>
                                        <p:tgtEl>
                                          <p:spTgt spid="8195">
                                            <p:txEl>
                                              <p:pRg st="5" end="5"/>
                                            </p:txEl>
                                          </p:spTgt>
                                        </p:tgtEl>
                                        <p:attrNameLst>
                                          <p:attrName>ppt_x</p:attrName>
                                        </p:attrNameLst>
                                      </p:cBhvr>
                                      <p:tavLst>
                                        <p:tav tm="0">
                                          <p:val>
                                            <p:strVal val="#ppt_x"/>
                                          </p:val>
                                        </p:tav>
                                        <p:tav tm="100000">
                                          <p:val>
                                            <p:strVal val="#ppt_x"/>
                                          </p:val>
                                        </p:tav>
                                      </p:tavLst>
                                    </p:anim>
                                    <p:anim calcmode="lin" valueType="num">
                                      <p:cBhvr>
                                        <p:cTn id="66" dur="1000" fill="hold"/>
                                        <p:tgtEl>
                                          <p:spTgt spid="819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8195">
                                            <p:txEl>
                                              <p:pRg st="7" end="7"/>
                                            </p:txEl>
                                          </p:spTgt>
                                        </p:tgtEl>
                                        <p:attrNameLst>
                                          <p:attrName>style.visibility</p:attrName>
                                        </p:attrNameLst>
                                      </p:cBhvr>
                                      <p:to>
                                        <p:strVal val="visible"/>
                                      </p:to>
                                    </p:set>
                                    <p:animEffect transition="in" filter="fade">
                                      <p:cBhvr>
                                        <p:cTn id="71" dur="1000"/>
                                        <p:tgtEl>
                                          <p:spTgt spid="8195">
                                            <p:txEl>
                                              <p:pRg st="7" end="7"/>
                                            </p:txEl>
                                          </p:spTgt>
                                        </p:tgtEl>
                                      </p:cBhvr>
                                    </p:animEffect>
                                    <p:anim calcmode="lin" valueType="num">
                                      <p:cBhvr>
                                        <p:cTn id="72" dur="1000" fill="hold"/>
                                        <p:tgtEl>
                                          <p:spTgt spid="8195">
                                            <p:txEl>
                                              <p:pRg st="7" end="7"/>
                                            </p:txEl>
                                          </p:spTgt>
                                        </p:tgtEl>
                                        <p:attrNameLst>
                                          <p:attrName>ppt_x</p:attrName>
                                        </p:attrNameLst>
                                      </p:cBhvr>
                                      <p:tavLst>
                                        <p:tav tm="0">
                                          <p:val>
                                            <p:strVal val="#ppt_x"/>
                                          </p:val>
                                        </p:tav>
                                        <p:tav tm="100000">
                                          <p:val>
                                            <p:strVal val="#ppt_x"/>
                                          </p:val>
                                        </p:tav>
                                      </p:tavLst>
                                    </p:anim>
                                    <p:anim calcmode="lin" valueType="num">
                                      <p:cBhvr>
                                        <p:cTn id="73" dur="1000" fill="hold"/>
                                        <p:tgtEl>
                                          <p:spTgt spid="819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8195">
                                            <p:txEl>
                                              <p:pRg st="8" end="8"/>
                                            </p:txEl>
                                          </p:spTgt>
                                        </p:tgtEl>
                                        <p:attrNameLst>
                                          <p:attrName>style.visibility</p:attrName>
                                        </p:attrNameLst>
                                      </p:cBhvr>
                                      <p:to>
                                        <p:strVal val="visible"/>
                                      </p:to>
                                    </p:set>
                                    <p:animEffect transition="in" filter="fade">
                                      <p:cBhvr>
                                        <p:cTn id="78" dur="1000"/>
                                        <p:tgtEl>
                                          <p:spTgt spid="8195">
                                            <p:txEl>
                                              <p:pRg st="8" end="8"/>
                                            </p:txEl>
                                          </p:spTgt>
                                        </p:tgtEl>
                                      </p:cBhvr>
                                    </p:animEffect>
                                    <p:anim calcmode="lin" valueType="num">
                                      <p:cBhvr>
                                        <p:cTn id="79" dur="1000" fill="hold"/>
                                        <p:tgtEl>
                                          <p:spTgt spid="8195">
                                            <p:txEl>
                                              <p:pRg st="8" end="8"/>
                                            </p:txEl>
                                          </p:spTgt>
                                        </p:tgtEl>
                                        <p:attrNameLst>
                                          <p:attrName>ppt_x</p:attrName>
                                        </p:attrNameLst>
                                      </p:cBhvr>
                                      <p:tavLst>
                                        <p:tav tm="0">
                                          <p:val>
                                            <p:strVal val="#ppt_x"/>
                                          </p:val>
                                        </p:tav>
                                        <p:tav tm="100000">
                                          <p:val>
                                            <p:strVal val="#ppt_x"/>
                                          </p:val>
                                        </p:tav>
                                      </p:tavLst>
                                    </p:anim>
                                    <p:anim calcmode="lin" valueType="num">
                                      <p:cBhvr>
                                        <p:cTn id="80" dur="1000" fill="hold"/>
                                        <p:tgtEl>
                                          <p:spTgt spid="819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198" grpId="0" animBg="1"/>
      <p:bldP spid="8199" grpId="0" animBg="1"/>
      <p:bldP spid="8200" grpId="0"/>
      <p:bldP spid="8201" grpId="0"/>
      <p:bldP spid="820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5" descr="fig12-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9027" y="165652"/>
            <a:ext cx="4340086" cy="64095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Grp="1" noChangeArrowheads="1"/>
          </p:cNvSpPr>
          <p:nvPr>
            <p:ph type="title"/>
          </p:nvPr>
        </p:nvSpPr>
        <p:spPr>
          <a:xfrm>
            <a:off x="304798" y="165652"/>
            <a:ext cx="3326297" cy="1578665"/>
          </a:xfrm>
        </p:spPr>
        <p:txBody>
          <a:bodyPr>
            <a:normAutofit/>
          </a:bodyPr>
          <a:lstStyle/>
          <a:p>
            <a:r>
              <a:rPr lang="en-US" altLang="en-US" sz="3200" b="1" dirty="0" smtClean="0">
                <a:latin typeface="Arial Black" panose="020B0A04020102020204" pitchFamily="34" charset="0"/>
              </a:rPr>
              <a:t>Partial Fusion of Sutures</a:t>
            </a:r>
            <a:endParaRPr lang="en-US" altLang="en-US" sz="3200" b="1" dirty="0">
              <a:latin typeface="Arial Black" panose="020B0A04020102020204" pitchFamily="34" charset="0"/>
            </a:endParaRPr>
          </a:p>
        </p:txBody>
      </p:sp>
      <p:sp>
        <p:nvSpPr>
          <p:cNvPr id="5" name="Rectangle 2"/>
          <p:cNvSpPr txBox="1">
            <a:spLocks noChangeArrowheads="1"/>
          </p:cNvSpPr>
          <p:nvPr/>
        </p:nvSpPr>
        <p:spPr>
          <a:xfrm>
            <a:off x="8647045" y="165651"/>
            <a:ext cx="3326297" cy="15786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b="1" dirty="0" smtClean="0">
                <a:solidFill>
                  <a:srgbClr val="FF0000"/>
                </a:solidFill>
                <a:latin typeface="Arial Black" panose="020B0A04020102020204" pitchFamily="34" charset="0"/>
              </a:rPr>
              <a:t>Sutures have begun to fuse (top)</a:t>
            </a:r>
            <a:endParaRPr lang="en-US" altLang="en-US" sz="3200" b="1" dirty="0">
              <a:solidFill>
                <a:srgbClr val="FF0000"/>
              </a:solidFill>
              <a:latin typeface="Arial Black" panose="020B0A04020102020204" pitchFamily="34" charset="0"/>
            </a:endParaRPr>
          </a:p>
        </p:txBody>
      </p:sp>
      <p:sp>
        <p:nvSpPr>
          <p:cNvPr id="6" name="Rectangle 2"/>
          <p:cNvSpPr txBox="1">
            <a:spLocks noChangeArrowheads="1"/>
          </p:cNvSpPr>
          <p:nvPr/>
        </p:nvSpPr>
        <p:spPr>
          <a:xfrm>
            <a:off x="8647044" y="4571999"/>
            <a:ext cx="3326297" cy="15786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b="1" dirty="0" smtClean="0">
                <a:solidFill>
                  <a:srgbClr val="FF0000"/>
                </a:solidFill>
                <a:latin typeface="Arial Black" panose="020B0A04020102020204" pitchFamily="34" charset="0"/>
              </a:rPr>
              <a:t>Sutures not yet fused (bottom)</a:t>
            </a:r>
            <a:endParaRPr lang="en-US" altLang="en-US"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22986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5" descr="0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1" y="46038"/>
            <a:ext cx="6067425" cy="68119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136835" y="450574"/>
            <a:ext cx="3922643" cy="584775"/>
          </a:xfrm>
          <a:prstGeom prst="rect">
            <a:avLst/>
          </a:prstGeom>
          <a:noFill/>
        </p:spPr>
        <p:txBody>
          <a:bodyPr wrap="square" rtlCol="0">
            <a:spAutoFit/>
          </a:bodyPr>
          <a:lstStyle/>
          <a:p>
            <a:r>
              <a:rPr lang="en-US" sz="3200" b="1" dirty="0" smtClean="0">
                <a:solidFill>
                  <a:srgbClr val="FF0000"/>
                </a:solidFill>
              </a:rPr>
              <a:t>Coronal suture</a:t>
            </a:r>
            <a:endParaRPr lang="en-US" sz="3200" b="1" dirty="0">
              <a:solidFill>
                <a:srgbClr val="FF0000"/>
              </a:solidFill>
            </a:endParaRPr>
          </a:p>
        </p:txBody>
      </p:sp>
      <p:sp>
        <p:nvSpPr>
          <p:cNvPr id="6" name="TextBox 5"/>
          <p:cNvSpPr txBox="1"/>
          <p:nvPr/>
        </p:nvSpPr>
        <p:spPr>
          <a:xfrm>
            <a:off x="8713305" y="3558208"/>
            <a:ext cx="3922643" cy="584775"/>
          </a:xfrm>
          <a:prstGeom prst="rect">
            <a:avLst/>
          </a:prstGeom>
          <a:noFill/>
        </p:spPr>
        <p:txBody>
          <a:bodyPr wrap="square" rtlCol="0">
            <a:spAutoFit/>
          </a:bodyPr>
          <a:lstStyle/>
          <a:p>
            <a:r>
              <a:rPr lang="en-US" sz="3200" b="1" dirty="0" smtClean="0">
                <a:solidFill>
                  <a:srgbClr val="FF0000"/>
                </a:solidFill>
              </a:rPr>
              <a:t>Sagittal suture</a:t>
            </a:r>
            <a:endParaRPr lang="en-US" sz="3200" b="1" dirty="0">
              <a:solidFill>
                <a:srgbClr val="FF0000"/>
              </a:solidFill>
            </a:endParaRPr>
          </a:p>
        </p:txBody>
      </p:sp>
      <p:sp>
        <p:nvSpPr>
          <p:cNvPr id="7" name="TextBox 6"/>
          <p:cNvSpPr txBox="1"/>
          <p:nvPr/>
        </p:nvSpPr>
        <p:spPr>
          <a:xfrm>
            <a:off x="7017028" y="6081067"/>
            <a:ext cx="3922643" cy="584775"/>
          </a:xfrm>
          <a:prstGeom prst="rect">
            <a:avLst/>
          </a:prstGeom>
          <a:noFill/>
        </p:spPr>
        <p:txBody>
          <a:bodyPr wrap="square" rtlCol="0">
            <a:spAutoFit/>
          </a:bodyPr>
          <a:lstStyle/>
          <a:p>
            <a:r>
              <a:rPr lang="en-US" sz="3200" b="1" dirty="0" smtClean="0">
                <a:solidFill>
                  <a:srgbClr val="FF0000"/>
                </a:solidFill>
              </a:rPr>
              <a:t>Lambdoid suture</a:t>
            </a:r>
            <a:endParaRPr lang="en-US" sz="3200" b="1" dirty="0">
              <a:solidFill>
                <a:srgbClr val="FF0000"/>
              </a:solidFill>
            </a:endParaRPr>
          </a:p>
        </p:txBody>
      </p:sp>
      <p:sp>
        <p:nvSpPr>
          <p:cNvPr id="8" name="TextBox 7"/>
          <p:cNvSpPr txBox="1"/>
          <p:nvPr/>
        </p:nvSpPr>
        <p:spPr>
          <a:xfrm>
            <a:off x="1517374" y="5983356"/>
            <a:ext cx="3922643" cy="584775"/>
          </a:xfrm>
          <a:prstGeom prst="rect">
            <a:avLst/>
          </a:prstGeom>
          <a:noFill/>
        </p:spPr>
        <p:txBody>
          <a:bodyPr wrap="square" rtlCol="0">
            <a:spAutoFit/>
          </a:bodyPr>
          <a:lstStyle/>
          <a:p>
            <a:r>
              <a:rPr lang="en-US" sz="3200" b="1" dirty="0" smtClean="0">
                <a:solidFill>
                  <a:srgbClr val="FF0000"/>
                </a:solidFill>
              </a:rPr>
              <a:t>Occipital bone</a:t>
            </a:r>
            <a:endParaRPr lang="en-US" sz="3200" b="1" dirty="0">
              <a:solidFill>
                <a:srgbClr val="FF0000"/>
              </a:solidFill>
            </a:endParaRPr>
          </a:p>
        </p:txBody>
      </p:sp>
      <p:sp>
        <p:nvSpPr>
          <p:cNvPr id="9" name="TextBox 8"/>
          <p:cNvSpPr txBox="1"/>
          <p:nvPr/>
        </p:nvSpPr>
        <p:spPr>
          <a:xfrm>
            <a:off x="430695" y="3824091"/>
            <a:ext cx="3922643" cy="584775"/>
          </a:xfrm>
          <a:prstGeom prst="rect">
            <a:avLst/>
          </a:prstGeom>
          <a:noFill/>
        </p:spPr>
        <p:txBody>
          <a:bodyPr wrap="square" rtlCol="0">
            <a:spAutoFit/>
          </a:bodyPr>
          <a:lstStyle/>
          <a:p>
            <a:r>
              <a:rPr lang="en-US" sz="3200" b="1" dirty="0" smtClean="0">
                <a:solidFill>
                  <a:srgbClr val="FF0000"/>
                </a:solidFill>
              </a:rPr>
              <a:t>Parietal bone</a:t>
            </a:r>
            <a:endParaRPr lang="en-US" sz="3200" b="1" dirty="0">
              <a:solidFill>
                <a:srgbClr val="FF0000"/>
              </a:solidFill>
            </a:endParaRPr>
          </a:p>
        </p:txBody>
      </p:sp>
      <p:sp>
        <p:nvSpPr>
          <p:cNvPr id="10" name="TextBox 9"/>
          <p:cNvSpPr txBox="1"/>
          <p:nvPr/>
        </p:nvSpPr>
        <p:spPr>
          <a:xfrm>
            <a:off x="1017103" y="477078"/>
            <a:ext cx="2454967" cy="584775"/>
          </a:xfrm>
          <a:prstGeom prst="rect">
            <a:avLst/>
          </a:prstGeom>
          <a:noFill/>
        </p:spPr>
        <p:txBody>
          <a:bodyPr wrap="square" rtlCol="0">
            <a:spAutoFit/>
          </a:bodyPr>
          <a:lstStyle/>
          <a:p>
            <a:r>
              <a:rPr lang="en-US" sz="3200" b="1" dirty="0" smtClean="0">
                <a:solidFill>
                  <a:srgbClr val="FF0000"/>
                </a:solidFill>
              </a:rPr>
              <a:t>Frontal bone</a:t>
            </a:r>
            <a:endParaRPr lang="en-US" sz="3200" b="1" dirty="0">
              <a:solidFill>
                <a:srgbClr val="FF0000"/>
              </a:solidFill>
            </a:endParaRPr>
          </a:p>
        </p:txBody>
      </p:sp>
      <p:sp>
        <p:nvSpPr>
          <p:cNvPr id="11" name="TextBox 10"/>
          <p:cNvSpPr txBox="1"/>
          <p:nvPr/>
        </p:nvSpPr>
        <p:spPr>
          <a:xfrm>
            <a:off x="4489794" y="450574"/>
            <a:ext cx="2629316" cy="1077218"/>
          </a:xfrm>
          <a:prstGeom prst="rect">
            <a:avLst/>
          </a:prstGeom>
          <a:noFill/>
        </p:spPr>
        <p:txBody>
          <a:bodyPr wrap="square" rtlCol="0">
            <a:spAutoFit/>
          </a:bodyPr>
          <a:lstStyle/>
          <a:p>
            <a:pPr algn="ctr"/>
            <a:r>
              <a:rPr lang="en-US" sz="3200" b="1" dirty="0" smtClean="0"/>
              <a:t>FRONT OF SKULL</a:t>
            </a:r>
            <a:endParaRPr lang="en-US" sz="3200" b="1" dirty="0"/>
          </a:p>
        </p:txBody>
      </p:sp>
    </p:spTree>
    <p:extLst>
      <p:ext uri="{BB962C8B-B14F-4D97-AF65-F5344CB8AC3E}">
        <p14:creationId xmlns:p14="http://schemas.microsoft.com/office/powerpoint/2010/main" val="220149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1000"/>
                                        <p:tgtEl>
                                          <p:spTgt spid="9">
                                            <p:txEl>
                                              <p:pRg st="0" end="0"/>
                                            </p:txEl>
                                          </p:spTgt>
                                        </p:tgtEl>
                                      </p:cBhvr>
                                    </p:animEffect>
                                    <p:anim calcmode="lin" valueType="num">
                                      <p:cBhvr>
                                        <p:cTn id="3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1000"/>
                                        <p:tgtEl>
                                          <p:spTgt spid="10">
                                            <p:txEl>
                                              <p:pRg st="0" end="0"/>
                                            </p:txEl>
                                          </p:spTgt>
                                        </p:tgtEl>
                                      </p:cBhvr>
                                    </p:animEffect>
                                    <p:anim calcmode="lin" valueType="num">
                                      <p:cBhvr>
                                        <p:cTn id="4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18051" y="-54664"/>
            <a:ext cx="10416209" cy="1143000"/>
          </a:xfrm>
        </p:spPr>
        <p:txBody>
          <a:bodyPr/>
          <a:lstStyle/>
          <a:p>
            <a:r>
              <a:rPr lang="en-US" altLang="en-US" sz="3200" b="1" dirty="0">
                <a:latin typeface="Arial Black" panose="020B0A04020102020204" pitchFamily="34" charset="0"/>
              </a:rPr>
              <a:t>Age Determination Using Basilar Suture</a:t>
            </a:r>
          </a:p>
        </p:txBody>
      </p:sp>
      <p:sp>
        <p:nvSpPr>
          <p:cNvPr id="9219" name="Rectangle 3"/>
          <p:cNvSpPr>
            <a:spLocks noGrp="1" noChangeArrowheads="1"/>
          </p:cNvSpPr>
          <p:nvPr>
            <p:ph type="body" sz="half" idx="1"/>
          </p:nvPr>
        </p:nvSpPr>
        <p:spPr>
          <a:xfrm>
            <a:off x="407504" y="921855"/>
            <a:ext cx="7411279" cy="2533650"/>
          </a:xfrm>
        </p:spPr>
        <p:txBody>
          <a:bodyPr/>
          <a:lstStyle/>
          <a:p>
            <a:pPr>
              <a:buFont typeface="Wingdings" panose="05000000000000000000" pitchFamily="2" charset="2"/>
              <a:buChar char="§"/>
            </a:pPr>
            <a:r>
              <a:rPr lang="en-US" altLang="en-US" sz="3200" dirty="0"/>
              <a:t>Technically known as the </a:t>
            </a:r>
            <a:r>
              <a:rPr lang="en-US" altLang="en-US" sz="3200" dirty="0" err="1"/>
              <a:t>synchondrosis</a:t>
            </a:r>
            <a:r>
              <a:rPr lang="en-US" altLang="en-US" sz="3200" dirty="0"/>
              <a:t> </a:t>
            </a:r>
            <a:r>
              <a:rPr lang="en-US" altLang="en-US" sz="3200" dirty="0" err="1"/>
              <a:t>spheno</a:t>
            </a:r>
            <a:r>
              <a:rPr lang="en-US" altLang="en-US" sz="3200" dirty="0"/>
              <a:t>-occipitalis, closes in females </a:t>
            </a:r>
            <a:r>
              <a:rPr lang="en-US" altLang="en-US" sz="3200" u="sng" dirty="0"/>
              <a:t>as young as 14</a:t>
            </a:r>
            <a:r>
              <a:rPr lang="en-US" altLang="en-US" sz="3200" dirty="0"/>
              <a:t> and in males </a:t>
            </a:r>
            <a:r>
              <a:rPr lang="en-US" altLang="en-US" sz="3200" u="sng" dirty="0"/>
              <a:t>as young as 16</a:t>
            </a:r>
            <a:r>
              <a:rPr lang="en-US" altLang="en-US" sz="3200" dirty="0"/>
              <a:t>. If the suture is open, the individual is generally considered </a:t>
            </a:r>
            <a:r>
              <a:rPr lang="en-US" altLang="en-US" sz="3200" u="sng" dirty="0"/>
              <a:t>18 or younger</a:t>
            </a:r>
            <a:r>
              <a:rPr lang="en-US" altLang="en-US" sz="3200" dirty="0"/>
              <a:t>.</a:t>
            </a:r>
          </a:p>
          <a:p>
            <a:endParaRPr lang="en-US" altLang="en-US" sz="2400" dirty="0"/>
          </a:p>
        </p:txBody>
      </p:sp>
      <p:grpSp>
        <p:nvGrpSpPr>
          <p:cNvPr id="2" name="Group 1"/>
          <p:cNvGrpSpPr/>
          <p:nvPr/>
        </p:nvGrpSpPr>
        <p:grpSpPr>
          <a:xfrm>
            <a:off x="2385391" y="3493697"/>
            <a:ext cx="4114800" cy="3086100"/>
            <a:chOff x="6096000" y="2362200"/>
            <a:chExt cx="4114800" cy="3086100"/>
          </a:xfrm>
        </p:grpSpPr>
        <p:pic>
          <p:nvPicPr>
            <p:cNvPr id="92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2362200"/>
              <a:ext cx="4114800" cy="3086100"/>
            </a:xfrm>
            <a:prstGeom prst="rect">
              <a:avLst/>
            </a:prstGeom>
            <a:noFill/>
            <a:ln w="3175"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1" name="Oval 5"/>
            <p:cNvSpPr>
              <a:spLocks noChangeArrowheads="1"/>
            </p:cNvSpPr>
            <p:nvPr/>
          </p:nvSpPr>
          <p:spPr bwMode="auto">
            <a:xfrm>
              <a:off x="7010400" y="3200400"/>
              <a:ext cx="1143000" cy="1143000"/>
            </a:xfrm>
            <a:prstGeom prst="ellipse">
              <a:avLst/>
            </a:prstGeom>
            <a:noFill/>
            <a:ln w="28575"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6386" name="Picture 2" descr="Image result for basilar su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7140" y="1129748"/>
            <a:ext cx="3561520" cy="545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51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38540" y="84206"/>
            <a:ext cx="8839200" cy="1143000"/>
          </a:xfrm>
        </p:spPr>
        <p:txBody>
          <a:bodyPr/>
          <a:lstStyle/>
          <a:p>
            <a:r>
              <a:rPr lang="en-US" altLang="en-US" sz="4300" b="1" dirty="0">
                <a:latin typeface="Arial Black" panose="020B0A04020102020204" pitchFamily="34" charset="0"/>
              </a:rPr>
              <a:t>Gender Differences in Bones</a:t>
            </a:r>
          </a:p>
        </p:txBody>
      </p:sp>
      <p:sp>
        <p:nvSpPr>
          <p:cNvPr id="12291" name="Rectangle 3"/>
          <p:cNvSpPr>
            <a:spLocks noGrp="1" noChangeArrowheads="1"/>
          </p:cNvSpPr>
          <p:nvPr>
            <p:ph type="body" sz="half" idx="1"/>
          </p:nvPr>
        </p:nvSpPr>
        <p:spPr>
          <a:xfrm>
            <a:off x="715616" y="1868556"/>
            <a:ext cx="4837045" cy="4214192"/>
          </a:xfrm>
        </p:spPr>
        <p:txBody>
          <a:bodyPr>
            <a:normAutofit/>
          </a:bodyPr>
          <a:lstStyle/>
          <a:p>
            <a:r>
              <a:rPr lang="en-US" altLang="en-US" sz="3600" dirty="0"/>
              <a:t>The pelvis of the female is wider. Males have a narrow subpubic angle </a:t>
            </a:r>
            <a:r>
              <a:rPr lang="en-US" altLang="en-US" sz="3600" dirty="0">
                <a:solidFill>
                  <a:schemeClr val="tx2"/>
                </a:solidFill>
              </a:rPr>
              <a:t>(A)</a:t>
            </a:r>
            <a:r>
              <a:rPr lang="en-US" altLang="en-US" sz="3600" dirty="0"/>
              <a:t> and a narrow pubic body </a:t>
            </a:r>
            <a:r>
              <a:rPr lang="en-US" altLang="en-US" sz="3600" dirty="0">
                <a:solidFill>
                  <a:schemeClr val="tx2"/>
                </a:solidFill>
              </a:rPr>
              <a:t>(B).</a:t>
            </a:r>
          </a:p>
          <a:p>
            <a:pPr>
              <a:buFontTx/>
              <a:buNone/>
            </a:pPr>
            <a:endParaRPr lang="en-US" altLang="en-US" b="1" dirty="0"/>
          </a:p>
          <a:p>
            <a:endParaRPr lang="en-US" altLang="en-US" b="1" dirty="0"/>
          </a:p>
        </p:txBody>
      </p:sp>
      <p:pic>
        <p:nvPicPr>
          <p:cNvPr id="12292"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17383" y="1121637"/>
            <a:ext cx="6096320" cy="5067128"/>
          </a:xfrm>
          <a:noFill/>
          <a:ln/>
          <a:extLs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12293" name="Text Box 5"/>
          <p:cNvSpPr txBox="1">
            <a:spLocks noChangeArrowheads="1"/>
          </p:cNvSpPr>
          <p:nvPr/>
        </p:nvSpPr>
        <p:spPr bwMode="auto">
          <a:xfrm>
            <a:off x="616226" y="1121637"/>
            <a:ext cx="3581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i="1" dirty="0"/>
              <a:t>1. </a:t>
            </a:r>
            <a:r>
              <a:rPr lang="en-US" altLang="en-US" sz="3600" b="1" i="1" dirty="0" smtClean="0"/>
              <a:t>The Pelvis</a:t>
            </a:r>
            <a:endParaRPr lang="en-US" altLang="en-US" sz="3600" b="1" i="1" dirty="0"/>
          </a:p>
        </p:txBody>
      </p:sp>
    </p:spTree>
    <p:extLst>
      <p:ext uri="{BB962C8B-B14F-4D97-AF65-F5344CB8AC3E}">
        <p14:creationId xmlns:p14="http://schemas.microsoft.com/office/powerpoint/2010/main" val="3669632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diamond(in)">
                                      <p:cBhvr>
                                        <p:cTn id="7" dur="20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418521" y="262234"/>
            <a:ext cx="278295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600" b="1" dirty="0" smtClean="0">
                <a:latin typeface="Arial Black" panose="020B0A04020102020204" pitchFamily="34" charset="0"/>
              </a:rPr>
              <a:t>Male</a:t>
            </a:r>
            <a:endParaRPr lang="en-US" altLang="en-US" dirty="0"/>
          </a:p>
        </p:txBody>
      </p:sp>
      <p:pic>
        <p:nvPicPr>
          <p:cNvPr id="133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1133476"/>
            <a:ext cx="3733800"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146175"/>
            <a:ext cx="3733800" cy="2897188"/>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4346576"/>
            <a:ext cx="39624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3600" y="4346575"/>
            <a:ext cx="3505200" cy="2090738"/>
          </a:xfrm>
          <a:prstGeom prst="rect">
            <a:avLst/>
          </a:prstGeom>
          <a:noFill/>
          <a:extLst>
            <a:ext uri="{909E8E84-426E-40DD-AFC4-6F175D3DCCD1}">
              <a14:hiddenFill xmlns:a14="http://schemas.microsoft.com/office/drawing/2010/main">
                <a:solidFill>
                  <a:srgbClr val="FFFFFF"/>
                </a:solidFill>
              </a14:hiddenFill>
            </a:ext>
          </a:extLst>
        </p:spPr>
      </p:pic>
      <p:sp>
        <p:nvSpPr>
          <p:cNvPr id="13319" name="Line 7"/>
          <p:cNvSpPr>
            <a:spLocks noChangeShapeType="1"/>
          </p:cNvSpPr>
          <p:nvPr/>
        </p:nvSpPr>
        <p:spPr bwMode="auto">
          <a:xfrm>
            <a:off x="6781800" y="2517775"/>
            <a:ext cx="3352800" cy="1588"/>
          </a:xfrm>
          <a:prstGeom prst="line">
            <a:avLst/>
          </a:prstGeom>
          <a:noFill/>
          <a:ln w="38100" cap="sq">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0" name="Line 8"/>
          <p:cNvSpPr>
            <a:spLocks noChangeShapeType="1"/>
          </p:cNvSpPr>
          <p:nvPr/>
        </p:nvSpPr>
        <p:spPr bwMode="auto">
          <a:xfrm>
            <a:off x="2133600" y="2289175"/>
            <a:ext cx="3276600" cy="1588"/>
          </a:xfrm>
          <a:prstGeom prst="line">
            <a:avLst/>
          </a:prstGeom>
          <a:noFill/>
          <a:ln w="38100" cap="sq">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1" name="Line 9"/>
          <p:cNvSpPr>
            <a:spLocks noChangeShapeType="1"/>
          </p:cNvSpPr>
          <p:nvPr/>
        </p:nvSpPr>
        <p:spPr bwMode="auto">
          <a:xfrm>
            <a:off x="7772400" y="2974975"/>
            <a:ext cx="1371600" cy="1588"/>
          </a:xfrm>
          <a:prstGeom prst="line">
            <a:avLst/>
          </a:prstGeom>
          <a:noFill/>
          <a:ln w="38100" cap="sq">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2" name="Line 10"/>
          <p:cNvSpPr>
            <a:spLocks noChangeShapeType="1"/>
          </p:cNvSpPr>
          <p:nvPr/>
        </p:nvSpPr>
        <p:spPr bwMode="auto">
          <a:xfrm>
            <a:off x="3200400" y="2898775"/>
            <a:ext cx="1219200" cy="1588"/>
          </a:xfrm>
          <a:prstGeom prst="line">
            <a:avLst/>
          </a:prstGeom>
          <a:noFill/>
          <a:ln w="38100" cap="sq">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3" name="Line 11"/>
          <p:cNvSpPr>
            <a:spLocks noChangeShapeType="1"/>
          </p:cNvSpPr>
          <p:nvPr/>
        </p:nvSpPr>
        <p:spPr bwMode="auto">
          <a:xfrm>
            <a:off x="3124200" y="6556375"/>
            <a:ext cx="1295400" cy="1588"/>
          </a:xfrm>
          <a:prstGeom prst="line">
            <a:avLst/>
          </a:prstGeom>
          <a:noFill/>
          <a:ln w="38100" cap="sq">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4" name="Line 12"/>
          <p:cNvSpPr>
            <a:spLocks noChangeShapeType="1"/>
          </p:cNvSpPr>
          <p:nvPr/>
        </p:nvSpPr>
        <p:spPr bwMode="auto">
          <a:xfrm>
            <a:off x="7543800" y="6556375"/>
            <a:ext cx="1981200" cy="1588"/>
          </a:xfrm>
          <a:prstGeom prst="line">
            <a:avLst/>
          </a:prstGeom>
          <a:noFill/>
          <a:ln w="38100" cap="sq">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5" name="Text Box 13"/>
          <p:cNvSpPr txBox="1">
            <a:spLocks noChangeArrowheads="1"/>
          </p:cNvSpPr>
          <p:nvPr/>
        </p:nvSpPr>
        <p:spPr bwMode="auto">
          <a:xfrm>
            <a:off x="4937125" y="6402389"/>
            <a:ext cx="21788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t>Sub Pubic Angle</a:t>
            </a:r>
          </a:p>
        </p:txBody>
      </p:sp>
      <p:sp>
        <p:nvSpPr>
          <p:cNvPr id="14" name="Rectangle 2"/>
          <p:cNvSpPr>
            <a:spLocks noChangeArrowheads="1"/>
          </p:cNvSpPr>
          <p:nvPr/>
        </p:nvSpPr>
        <p:spPr bwMode="auto">
          <a:xfrm>
            <a:off x="7067550" y="212727"/>
            <a:ext cx="2781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600" b="1" dirty="0" smtClean="0">
                <a:latin typeface="Arial Black" panose="020B0A04020102020204" pitchFamily="34" charset="0"/>
              </a:rPr>
              <a:t>Female</a:t>
            </a:r>
            <a:r>
              <a:rPr lang="en-US" altLang="en-US" dirty="0" smtClean="0"/>
              <a:t>  </a:t>
            </a:r>
            <a:endParaRPr lang="en-US" altLang="en-US" dirty="0"/>
          </a:p>
        </p:txBody>
      </p:sp>
    </p:spTree>
    <p:extLst>
      <p:ext uri="{BB962C8B-B14F-4D97-AF65-F5344CB8AC3E}">
        <p14:creationId xmlns:p14="http://schemas.microsoft.com/office/powerpoint/2010/main" val="2020527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sz="5400" b="1">
                <a:latin typeface="Arial Black" panose="020B0A04020102020204" pitchFamily="34" charset="0"/>
              </a:rPr>
              <a:t>Forensic Anthropology</a:t>
            </a:r>
          </a:p>
        </p:txBody>
      </p:sp>
      <p:sp>
        <p:nvSpPr>
          <p:cNvPr id="4099" name="Rectangle 3"/>
          <p:cNvSpPr>
            <a:spLocks noChangeArrowheads="1"/>
          </p:cNvSpPr>
          <p:nvPr/>
        </p:nvSpPr>
        <p:spPr bwMode="auto">
          <a:xfrm>
            <a:off x="1828800" y="1905000"/>
            <a:ext cx="495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endParaRPr lang="en-US" altLang="en-US"/>
          </a:p>
        </p:txBody>
      </p:sp>
      <p:sp>
        <p:nvSpPr>
          <p:cNvPr id="4100" name="Rectangle 4"/>
          <p:cNvSpPr>
            <a:spLocks noChangeArrowheads="1"/>
          </p:cNvSpPr>
          <p:nvPr/>
        </p:nvSpPr>
        <p:spPr bwMode="auto">
          <a:xfrm>
            <a:off x="609600" y="1688432"/>
            <a:ext cx="6950242"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r>
              <a:rPr lang="en-US" altLang="en-US" sz="3200" b="1" dirty="0" smtClean="0"/>
              <a:t>a </a:t>
            </a:r>
            <a:r>
              <a:rPr lang="en-US" altLang="en-US" sz="3200" b="1" dirty="0"/>
              <a:t>type of applied anthropology that specializes in the changes and variations in the human skeleton for the purpose of legal inquiry</a:t>
            </a:r>
          </a:p>
        </p:txBody>
      </p:sp>
      <p:graphicFrame>
        <p:nvGraphicFramePr>
          <p:cNvPr id="4101" name="Object 5"/>
          <p:cNvGraphicFramePr>
            <a:graphicFrameLocks noGrp="1" noChangeAspect="1"/>
          </p:cNvGraphicFramePr>
          <p:nvPr>
            <p:ph sz="half" idx="2"/>
            <p:extLst>
              <p:ext uri="{D42A27DB-BD31-4B8C-83A1-F6EECF244321}">
                <p14:modId xmlns:p14="http://schemas.microsoft.com/office/powerpoint/2010/main" val="2129749306"/>
              </p:ext>
            </p:extLst>
          </p:nvPr>
        </p:nvGraphicFramePr>
        <p:xfrm>
          <a:off x="7908916" y="1417638"/>
          <a:ext cx="3184201" cy="4880810"/>
        </p:xfrm>
        <a:graphic>
          <a:graphicData uri="http://schemas.openxmlformats.org/presentationml/2006/ole">
            <mc:AlternateContent xmlns:mc="http://schemas.openxmlformats.org/markup-compatibility/2006">
              <mc:Choice xmlns:v="urn:schemas-microsoft-com:vml" Requires="v">
                <p:oleObj spid="_x0000_s24605" r:id="rId3" imgW="963168" imgH="1475232" progId="MS_ClipArt_Gallery">
                  <p:embed/>
                </p:oleObj>
              </mc:Choice>
              <mc:Fallback>
                <p:oleObj r:id="rId3" imgW="963168" imgH="1475232" progId="MS_ClipArt_Gallery">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8916" y="1417638"/>
                        <a:ext cx="3184201" cy="488081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438776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diamond(in)">
                                      <p:cBhvr>
                                        <p:cTn id="7"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5" descr="imagep043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754" y="1389613"/>
            <a:ext cx="5178594" cy="3765481"/>
          </a:xfrm>
          <a:prstGeom prst="rect">
            <a:avLst/>
          </a:prstGeom>
          <a:noFill/>
          <a:extLst>
            <a:ext uri="{909E8E84-426E-40DD-AFC4-6F175D3DCCD1}">
              <a14:hiddenFill xmlns:a14="http://schemas.microsoft.com/office/drawing/2010/main">
                <a:solidFill>
                  <a:srgbClr val="FFFFFF"/>
                </a:solidFill>
              </a14:hiddenFill>
            </a:ext>
          </a:extLst>
        </p:spPr>
      </p:pic>
      <p:pic>
        <p:nvPicPr>
          <p:cNvPr id="29703" name="Picture 7" descr="imagep04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9096" y="1389614"/>
            <a:ext cx="4724074" cy="3765481"/>
          </a:xfrm>
          <a:prstGeom prst="rect">
            <a:avLst/>
          </a:prstGeom>
          <a:noFill/>
          <a:extLst>
            <a:ext uri="{909E8E84-426E-40DD-AFC4-6F175D3DCCD1}">
              <a14:hiddenFill xmlns:a14="http://schemas.microsoft.com/office/drawing/2010/main">
                <a:solidFill>
                  <a:srgbClr val="FFFFFF"/>
                </a:solidFill>
              </a14:hiddenFill>
            </a:ext>
          </a:extLst>
        </p:spPr>
      </p:pic>
      <p:sp>
        <p:nvSpPr>
          <p:cNvPr id="29704" name="Text Box 8"/>
          <p:cNvSpPr txBox="1">
            <a:spLocks noChangeArrowheads="1"/>
          </p:cNvSpPr>
          <p:nvPr/>
        </p:nvSpPr>
        <p:spPr bwMode="auto">
          <a:xfrm>
            <a:off x="7593333" y="589722"/>
            <a:ext cx="2895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b="1" dirty="0">
                <a:solidFill>
                  <a:srgbClr val="FF0000"/>
                </a:solidFill>
              </a:rPr>
              <a:t>MALE</a:t>
            </a:r>
          </a:p>
        </p:txBody>
      </p:sp>
      <p:sp>
        <p:nvSpPr>
          <p:cNvPr id="29707" name="Text Box 11"/>
          <p:cNvSpPr txBox="1">
            <a:spLocks noChangeArrowheads="1"/>
          </p:cNvSpPr>
          <p:nvPr/>
        </p:nvSpPr>
        <p:spPr bwMode="auto">
          <a:xfrm>
            <a:off x="1893251" y="589722"/>
            <a:ext cx="2895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b="1" dirty="0">
                <a:solidFill>
                  <a:srgbClr val="FF0000"/>
                </a:solidFill>
              </a:rPr>
              <a:t>FEMALE</a:t>
            </a:r>
          </a:p>
        </p:txBody>
      </p:sp>
    </p:spTree>
    <p:extLst>
      <p:ext uri="{BB962C8B-B14F-4D97-AF65-F5344CB8AC3E}">
        <p14:creationId xmlns:p14="http://schemas.microsoft.com/office/powerpoint/2010/main" val="2451350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704"/>
                                        </p:tgtEl>
                                        <p:attrNameLst>
                                          <p:attrName>style.visibility</p:attrName>
                                        </p:attrNameLst>
                                      </p:cBhvr>
                                      <p:to>
                                        <p:strVal val="visible"/>
                                      </p:to>
                                    </p:set>
                                    <p:animEffect transition="in" filter="box(in)">
                                      <p:cBhvr>
                                        <p:cTn id="7" dur="500"/>
                                        <p:tgtEl>
                                          <p:spTgt spid="297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9707"/>
                                        </p:tgtEl>
                                        <p:attrNameLst>
                                          <p:attrName>style.visibility</p:attrName>
                                        </p:attrNameLst>
                                      </p:cBhvr>
                                      <p:to>
                                        <p:strVal val="visible"/>
                                      </p:to>
                                    </p:set>
                                    <p:animEffect transition="in" filter="box(in)">
                                      <p:cBhvr>
                                        <p:cTn id="12" dur="500"/>
                                        <p:tgtEl>
                                          <p:spTgt spid="29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p:bldP spid="2970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61729" y="0"/>
            <a:ext cx="6477000" cy="1143000"/>
          </a:xfrm>
        </p:spPr>
        <p:txBody>
          <a:bodyPr>
            <a:normAutofit/>
          </a:bodyPr>
          <a:lstStyle/>
          <a:p>
            <a:r>
              <a:rPr lang="en-US" altLang="en-US" sz="4000" i="1" dirty="0">
                <a:latin typeface="+mn-lt"/>
              </a:rPr>
              <a:t> 2. The Rib Cage</a:t>
            </a:r>
          </a:p>
        </p:txBody>
      </p:sp>
      <p:sp>
        <p:nvSpPr>
          <p:cNvPr id="14339" name="Rectangle 3"/>
          <p:cNvSpPr>
            <a:spLocks noGrp="1" noChangeArrowheads="1"/>
          </p:cNvSpPr>
          <p:nvPr>
            <p:ph type="body" sz="half" idx="1"/>
          </p:nvPr>
        </p:nvSpPr>
        <p:spPr>
          <a:xfrm>
            <a:off x="523459" y="894349"/>
            <a:ext cx="11509515" cy="4572000"/>
          </a:xfrm>
        </p:spPr>
        <p:txBody>
          <a:bodyPr/>
          <a:lstStyle/>
          <a:p>
            <a:r>
              <a:rPr lang="en-US" altLang="en-US" sz="3600" b="1" dirty="0"/>
              <a:t>The ribcage and shoulders of males are generally </a:t>
            </a:r>
            <a:r>
              <a:rPr lang="en-US" altLang="en-US" sz="3600" b="1" u="sng" dirty="0"/>
              <a:t>wider and larger</a:t>
            </a:r>
            <a:r>
              <a:rPr lang="en-US" altLang="en-US" sz="3600" b="1" dirty="0"/>
              <a:t> than that of females. </a:t>
            </a:r>
          </a:p>
          <a:p>
            <a:r>
              <a:rPr lang="en-US" altLang="en-US" sz="3600" b="1" dirty="0"/>
              <a:t>In addition, </a:t>
            </a:r>
            <a:r>
              <a:rPr lang="en-US" altLang="en-US" sz="3600" b="1" u="sng" dirty="0" smtClean="0"/>
              <a:t>1 in 200 people have </a:t>
            </a:r>
            <a:r>
              <a:rPr lang="en-US" altLang="en-US" sz="3600" b="1" u="sng" dirty="0"/>
              <a:t>an extra </a:t>
            </a:r>
            <a:r>
              <a:rPr lang="en-US" altLang="en-US" sz="3600" b="1" u="sng" dirty="0" smtClean="0"/>
              <a:t>rib called a cervical rib</a:t>
            </a:r>
            <a:r>
              <a:rPr lang="en-US" altLang="en-US" sz="3600" b="1" dirty="0" smtClean="0"/>
              <a:t> </a:t>
            </a:r>
            <a:r>
              <a:rPr lang="en-US" altLang="en-US" sz="3600" b="1" dirty="0"/>
              <a:t>(more common in males)</a:t>
            </a:r>
          </a:p>
          <a:p>
            <a:pPr>
              <a:lnSpc>
                <a:spcPct val="90000"/>
              </a:lnSpc>
            </a:pPr>
            <a:endParaRPr lang="en-US" altLang="en-US" b="1" dirty="0"/>
          </a:p>
        </p:txBody>
      </p:sp>
      <p:pic>
        <p:nvPicPr>
          <p:cNvPr id="14340" name="Picture 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2900887" y="3167269"/>
            <a:ext cx="2872713" cy="3582712"/>
          </a:xfrm>
          <a:noFill/>
          <a:ln/>
        </p:spPr>
      </p:pic>
      <p:pic>
        <p:nvPicPr>
          <p:cNvPr id="1229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2263" y="3167269"/>
            <a:ext cx="3558365" cy="3594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46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1000"/>
                                        <p:tgtEl>
                                          <p:spTgt spid="14339">
                                            <p:txEl>
                                              <p:pRg st="0" end="0"/>
                                            </p:txEl>
                                          </p:spTgt>
                                        </p:tgtEl>
                                      </p:cBhvr>
                                    </p:animEffect>
                                    <p:anim calcmode="lin" valueType="num">
                                      <p:cBhvr>
                                        <p:cTn id="8" dur="1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3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339">
                                            <p:txEl>
                                              <p:pRg st="1" end="1"/>
                                            </p:txEl>
                                          </p:spTgt>
                                        </p:tgtEl>
                                        <p:attrNameLst>
                                          <p:attrName>style.visibility</p:attrName>
                                        </p:attrNameLst>
                                      </p:cBhvr>
                                      <p:to>
                                        <p:strVal val="visible"/>
                                      </p:to>
                                    </p:set>
                                    <p:animEffect transition="in" filter="fade">
                                      <p:cBhvr>
                                        <p:cTn id="14" dur="1000"/>
                                        <p:tgtEl>
                                          <p:spTgt spid="14339">
                                            <p:txEl>
                                              <p:pRg st="1" end="1"/>
                                            </p:txEl>
                                          </p:spTgt>
                                        </p:tgtEl>
                                      </p:cBhvr>
                                    </p:animEffect>
                                    <p:anim calcmode="lin" valueType="num">
                                      <p:cBhvr>
                                        <p:cTn id="15" dur="10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3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290"/>
                                        </p:tgtEl>
                                        <p:attrNameLst>
                                          <p:attrName>style.visibility</p:attrName>
                                        </p:attrNameLst>
                                      </p:cBhvr>
                                      <p:to>
                                        <p:strVal val="visible"/>
                                      </p:to>
                                    </p:set>
                                    <p:animEffect transition="in" filter="fade">
                                      <p:cBhvr>
                                        <p:cTn id="21" dur="1000"/>
                                        <p:tgtEl>
                                          <p:spTgt spid="12290"/>
                                        </p:tgtEl>
                                      </p:cBhvr>
                                    </p:animEffect>
                                    <p:anim calcmode="lin" valueType="num">
                                      <p:cBhvr>
                                        <p:cTn id="22" dur="1000" fill="hold"/>
                                        <p:tgtEl>
                                          <p:spTgt spid="12290"/>
                                        </p:tgtEl>
                                        <p:attrNameLst>
                                          <p:attrName>ppt_x</p:attrName>
                                        </p:attrNameLst>
                                      </p:cBhvr>
                                      <p:tavLst>
                                        <p:tav tm="0">
                                          <p:val>
                                            <p:strVal val="#ppt_x"/>
                                          </p:val>
                                        </p:tav>
                                        <p:tav tm="100000">
                                          <p:val>
                                            <p:strVal val="#ppt_x"/>
                                          </p:val>
                                        </p:tav>
                                      </p:tavLst>
                                    </p:anim>
                                    <p:anim calcmode="lin" valueType="num">
                                      <p:cBhvr>
                                        <p:cTn id="23"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5" name="Picture 5" descr="14263_144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9791" y="46038"/>
            <a:ext cx="5353050" cy="6811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028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42901" y="-119268"/>
            <a:ext cx="8915400" cy="1143000"/>
          </a:xfrm>
        </p:spPr>
        <p:txBody>
          <a:bodyPr>
            <a:normAutofit/>
          </a:bodyPr>
          <a:lstStyle/>
          <a:p>
            <a:r>
              <a:rPr lang="en-US" altLang="en-US" i="1" dirty="0">
                <a:latin typeface="+mn-lt"/>
              </a:rPr>
              <a:t>3. Fingers</a:t>
            </a:r>
          </a:p>
        </p:txBody>
      </p:sp>
      <p:sp>
        <p:nvSpPr>
          <p:cNvPr id="15363" name="Rectangle 3"/>
          <p:cNvSpPr>
            <a:spLocks noGrp="1" noChangeArrowheads="1"/>
          </p:cNvSpPr>
          <p:nvPr>
            <p:ph type="body" sz="half" idx="1"/>
          </p:nvPr>
        </p:nvSpPr>
        <p:spPr>
          <a:xfrm>
            <a:off x="342901" y="871329"/>
            <a:ext cx="11637064" cy="2438401"/>
          </a:xfrm>
        </p:spPr>
        <p:txBody>
          <a:bodyPr>
            <a:normAutofit/>
          </a:bodyPr>
          <a:lstStyle/>
          <a:p>
            <a:pPr>
              <a:lnSpc>
                <a:spcPct val="80000"/>
              </a:lnSpc>
            </a:pPr>
            <a:r>
              <a:rPr lang="en-US" altLang="en-US" sz="3600" dirty="0"/>
              <a:t>The male index finger is </a:t>
            </a:r>
            <a:r>
              <a:rPr lang="en-US" altLang="en-US" sz="3600" u="sng" dirty="0"/>
              <a:t>sometimes shorter than</a:t>
            </a:r>
            <a:r>
              <a:rPr lang="en-US" altLang="en-US" sz="3600" dirty="0"/>
              <a:t> the third </a:t>
            </a:r>
            <a:r>
              <a:rPr lang="en-US" altLang="en-US" sz="3600" dirty="0" smtClean="0"/>
              <a:t>finger (ring finger). </a:t>
            </a:r>
            <a:endParaRPr lang="en-US" altLang="en-US" sz="3600" dirty="0"/>
          </a:p>
          <a:p>
            <a:pPr>
              <a:lnSpc>
                <a:spcPct val="80000"/>
              </a:lnSpc>
            </a:pPr>
            <a:r>
              <a:rPr lang="en-US" altLang="en-US" sz="3600" dirty="0"/>
              <a:t>In females, the first finger is sometimes longer than the third finger. (This is not often used as an indicator of gender as there are many exceptions.)</a:t>
            </a:r>
          </a:p>
          <a:p>
            <a:pPr>
              <a:lnSpc>
                <a:spcPct val="90000"/>
              </a:lnSpc>
            </a:pPr>
            <a:endParaRPr lang="en-US" altLang="en-US" b="1" dirty="0"/>
          </a:p>
        </p:txBody>
      </p:sp>
      <p:pic>
        <p:nvPicPr>
          <p:cNvPr id="15364" name="Picture 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2057400" y="3429001"/>
            <a:ext cx="2343150" cy="3230563"/>
          </a:xfrm>
          <a:noFill/>
          <a:ln/>
          <a:extLs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15365" name="Text Box 5"/>
          <p:cNvSpPr txBox="1">
            <a:spLocks noChangeArrowheads="1"/>
          </p:cNvSpPr>
          <p:nvPr/>
        </p:nvSpPr>
        <p:spPr bwMode="auto">
          <a:xfrm>
            <a:off x="4800601" y="3538330"/>
            <a:ext cx="641073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3200" dirty="0"/>
              <a:t>Is this a male or female hand </a:t>
            </a:r>
          </a:p>
          <a:p>
            <a:pPr algn="ctr" eaLnBrk="0" hangingPunct="0"/>
            <a:r>
              <a:rPr lang="en-US" altLang="en-US" sz="3200" dirty="0"/>
              <a:t>according to the above rule?</a:t>
            </a:r>
          </a:p>
        </p:txBody>
      </p:sp>
      <p:sp>
        <p:nvSpPr>
          <p:cNvPr id="6" name="Text Box 5"/>
          <p:cNvSpPr txBox="1">
            <a:spLocks noChangeArrowheads="1"/>
          </p:cNvSpPr>
          <p:nvPr/>
        </p:nvSpPr>
        <p:spPr bwMode="auto">
          <a:xfrm>
            <a:off x="4800601" y="4615548"/>
            <a:ext cx="641073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7200" b="1" dirty="0" smtClean="0">
                <a:solidFill>
                  <a:srgbClr val="FF0000"/>
                </a:solidFill>
              </a:rPr>
              <a:t>?</a:t>
            </a:r>
            <a:endParaRPr lang="en-US" altLang="en-US" sz="7200" b="1" dirty="0">
              <a:solidFill>
                <a:srgbClr val="FF0000"/>
              </a:solidFill>
            </a:endParaRPr>
          </a:p>
        </p:txBody>
      </p:sp>
    </p:spTree>
    <p:extLst>
      <p:ext uri="{BB962C8B-B14F-4D97-AF65-F5344CB8AC3E}">
        <p14:creationId xmlns:p14="http://schemas.microsoft.com/office/powerpoint/2010/main" val="66449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heckerboard(across)">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94861" y="38101"/>
            <a:ext cx="6172200" cy="1143000"/>
          </a:xfrm>
        </p:spPr>
        <p:txBody>
          <a:bodyPr/>
          <a:lstStyle/>
          <a:p>
            <a:r>
              <a:rPr lang="en-US" altLang="en-US" sz="3600" b="1" dirty="0">
                <a:latin typeface="Arial Black" panose="020B0A04020102020204" pitchFamily="34" charset="0"/>
              </a:rPr>
              <a:t>Estimation of Height</a:t>
            </a:r>
            <a:endParaRPr lang="en-US" altLang="en-US" b="1" dirty="0">
              <a:latin typeface="Arial Black" panose="020B0A04020102020204" pitchFamily="34" charset="0"/>
            </a:endParaRPr>
          </a:p>
        </p:txBody>
      </p:sp>
      <p:sp>
        <p:nvSpPr>
          <p:cNvPr id="19459" name="Rectangle 3"/>
          <p:cNvSpPr>
            <a:spLocks noGrp="1" noChangeArrowheads="1"/>
          </p:cNvSpPr>
          <p:nvPr>
            <p:ph type="body" sz="half" idx="1"/>
          </p:nvPr>
        </p:nvSpPr>
        <p:spPr>
          <a:xfrm>
            <a:off x="434955" y="1013756"/>
            <a:ext cx="11372731" cy="2567680"/>
          </a:xfrm>
        </p:spPr>
        <p:txBody>
          <a:bodyPr>
            <a:normAutofit/>
          </a:bodyPr>
          <a:lstStyle/>
          <a:p>
            <a:pPr>
              <a:spcBef>
                <a:spcPct val="5000"/>
              </a:spcBef>
              <a:buFontTx/>
              <a:buNone/>
            </a:pPr>
            <a:r>
              <a:rPr lang="en-US" altLang="en-US" sz="2400" dirty="0"/>
              <a:t>	</a:t>
            </a:r>
            <a:r>
              <a:rPr lang="en-US" altLang="en-US" sz="3200" dirty="0"/>
              <a:t>The height of a person can be calculated by using the </a:t>
            </a:r>
            <a:r>
              <a:rPr lang="en-US" altLang="en-US" sz="3200" u="sng" dirty="0"/>
              <a:t>length of certain long bones</a:t>
            </a:r>
            <a:r>
              <a:rPr lang="en-US" altLang="en-US" sz="3200" dirty="0"/>
              <a:t>, including the </a:t>
            </a:r>
            <a:r>
              <a:rPr lang="en-US" altLang="en-US" sz="3200" u="sng" dirty="0"/>
              <a:t>femur, tibia, humerus, and radius</a:t>
            </a:r>
            <a:r>
              <a:rPr lang="en-US" altLang="en-US" sz="3200" dirty="0"/>
              <a:t>. Below are the equations to determine average measurements for both male and female. (All measurements are in centimeters)</a:t>
            </a:r>
          </a:p>
          <a:p>
            <a:pPr>
              <a:lnSpc>
                <a:spcPct val="90000"/>
              </a:lnSpc>
              <a:buFontTx/>
              <a:buNone/>
            </a:pPr>
            <a:endParaRPr lang="en-US" altLang="en-US" sz="2000" dirty="0"/>
          </a:p>
          <a:p>
            <a:pPr>
              <a:lnSpc>
                <a:spcPct val="90000"/>
              </a:lnSpc>
              <a:buFontTx/>
              <a:buNone/>
            </a:pPr>
            <a:endParaRPr lang="en-US" altLang="en-US" dirty="0"/>
          </a:p>
          <a:p>
            <a:pPr>
              <a:lnSpc>
                <a:spcPct val="90000"/>
              </a:lnSpc>
            </a:pPr>
            <a:endParaRPr lang="en-US" altLang="en-US" sz="2400" dirty="0"/>
          </a:p>
        </p:txBody>
      </p:sp>
      <p:sp>
        <p:nvSpPr>
          <p:cNvPr id="19460" name="Rectangle 4"/>
          <p:cNvSpPr>
            <a:spLocks noChangeArrowheads="1"/>
          </p:cNvSpPr>
          <p:nvPr/>
        </p:nvSpPr>
        <p:spPr bwMode="auto">
          <a:xfrm>
            <a:off x="2514600" y="3810000"/>
            <a:ext cx="6858000" cy="2133600"/>
          </a:xfrm>
          <a:prstGeom prst="rect">
            <a:avLst/>
          </a:prstGeom>
          <a:noFill/>
          <a:ln w="381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2400">
              <a:solidFill>
                <a:schemeClr val="tx2"/>
              </a:solidFill>
              <a:latin typeface="Times" panose="02020603050405020304" pitchFamily="18" charset="0"/>
            </a:endParaRPr>
          </a:p>
        </p:txBody>
      </p:sp>
      <p:sp>
        <p:nvSpPr>
          <p:cNvPr id="19461" name="Text Box 5"/>
          <p:cNvSpPr txBox="1">
            <a:spLocks noChangeArrowheads="1"/>
          </p:cNvSpPr>
          <p:nvPr/>
        </p:nvSpPr>
        <p:spPr bwMode="auto">
          <a:xfrm>
            <a:off x="2819401" y="3657599"/>
            <a:ext cx="8087138" cy="2209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endParaRPr lang="en-US" altLang="en-US" sz="2400" dirty="0">
              <a:solidFill>
                <a:schemeClr val="tx2"/>
              </a:solidFill>
              <a:latin typeface="Times" panose="02020603050405020304" pitchFamily="18" charset="0"/>
            </a:endParaRPr>
          </a:p>
          <a:p>
            <a:pPr eaLnBrk="0" hangingPunct="0">
              <a:lnSpc>
                <a:spcPct val="70000"/>
              </a:lnSpc>
            </a:pPr>
            <a:r>
              <a:rPr lang="en-US" altLang="en-US" sz="2400" b="1" dirty="0">
                <a:solidFill>
                  <a:schemeClr val="tx2"/>
                </a:solidFill>
                <a:latin typeface="Times" panose="02020603050405020304" pitchFamily="18" charset="0"/>
              </a:rPr>
              <a:t>Male				Female</a:t>
            </a:r>
          </a:p>
          <a:p>
            <a:pPr eaLnBrk="0" hangingPunct="0">
              <a:lnSpc>
                <a:spcPct val="70000"/>
              </a:lnSpc>
            </a:pPr>
            <a:endParaRPr lang="en-US" altLang="en-US" sz="2400" b="1" dirty="0">
              <a:solidFill>
                <a:schemeClr val="tx2"/>
              </a:solidFill>
              <a:latin typeface="Times" panose="02020603050405020304" pitchFamily="18" charset="0"/>
            </a:endParaRPr>
          </a:p>
          <a:p>
            <a:pPr eaLnBrk="0" hangingPunct="0"/>
            <a:r>
              <a:rPr lang="en-US" altLang="en-US" sz="2000" b="1" dirty="0">
                <a:solidFill>
                  <a:schemeClr val="tx2"/>
                </a:solidFill>
                <a:latin typeface="Times" panose="02020603050405020304" pitchFamily="18" charset="0"/>
              </a:rPr>
              <a:t>femur  x  2.23 + 69.08		femur  x  2.21 +61.41</a:t>
            </a:r>
          </a:p>
          <a:p>
            <a:pPr eaLnBrk="0" hangingPunct="0"/>
            <a:r>
              <a:rPr lang="en-US" altLang="en-US" sz="2000" b="1" dirty="0">
                <a:solidFill>
                  <a:schemeClr val="tx2"/>
                </a:solidFill>
                <a:latin typeface="Times" panose="02020603050405020304" pitchFamily="18" charset="0"/>
              </a:rPr>
              <a:t>tibia  x  2.39 + 81.68		tibia  x  2.53 + 72.57</a:t>
            </a:r>
          </a:p>
          <a:p>
            <a:pPr eaLnBrk="0" hangingPunct="0"/>
            <a:r>
              <a:rPr lang="en-US" altLang="en-US" sz="2000" b="1" dirty="0">
                <a:solidFill>
                  <a:schemeClr val="tx2"/>
                </a:solidFill>
                <a:latin typeface="Times" panose="02020603050405020304" pitchFamily="18" charset="0"/>
              </a:rPr>
              <a:t>humerus  x  2.97 + 73.57		humerus  x  3.14 + 64.97</a:t>
            </a:r>
          </a:p>
          <a:p>
            <a:pPr eaLnBrk="0" hangingPunct="0"/>
            <a:r>
              <a:rPr lang="en-US" altLang="en-US" sz="2000" b="1" dirty="0">
                <a:solidFill>
                  <a:schemeClr val="tx2"/>
                </a:solidFill>
                <a:latin typeface="Times" panose="02020603050405020304" pitchFamily="18" charset="0"/>
              </a:rPr>
              <a:t>radius  x  3.65 + 80.40		radius  x  3.87 + 73.50</a:t>
            </a:r>
            <a:endParaRPr lang="en-US" altLang="en-US" sz="2000" dirty="0">
              <a:solidFill>
                <a:schemeClr val="tx2"/>
              </a:solidFill>
              <a:latin typeface="Times" panose="02020603050405020304" pitchFamily="18" charset="0"/>
            </a:endParaRPr>
          </a:p>
        </p:txBody>
      </p:sp>
      <p:sp>
        <p:nvSpPr>
          <p:cNvPr id="19462" name="Line 6"/>
          <p:cNvSpPr>
            <a:spLocks noChangeShapeType="1"/>
          </p:cNvSpPr>
          <p:nvPr/>
        </p:nvSpPr>
        <p:spPr bwMode="auto">
          <a:xfrm>
            <a:off x="5943600" y="3810000"/>
            <a:ext cx="0" cy="213360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3" name="Line 7"/>
          <p:cNvSpPr>
            <a:spLocks noChangeShapeType="1"/>
          </p:cNvSpPr>
          <p:nvPr/>
        </p:nvSpPr>
        <p:spPr bwMode="auto">
          <a:xfrm>
            <a:off x="2514600" y="4419600"/>
            <a:ext cx="68580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126" name="Picture 6" descr="Image result for tibi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3322" y="3937313"/>
            <a:ext cx="2743217" cy="2743217"/>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result for femur animate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7798" y="3394626"/>
            <a:ext cx="3129998" cy="3129998"/>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Image result for humerus animate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525000" y="3657599"/>
            <a:ext cx="1143000" cy="2867025"/>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Image result for radius animated"/>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743662" y="3962170"/>
            <a:ext cx="2562454" cy="2562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24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circle(in)">
                                      <p:cBhvr>
                                        <p:cTn id="7" dur="2000"/>
                                        <p:tgtEl>
                                          <p:spTgt spid="194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84921" y="0"/>
            <a:ext cx="8229600" cy="1143000"/>
          </a:xfrm>
        </p:spPr>
        <p:txBody>
          <a:bodyPr/>
          <a:lstStyle/>
          <a:p>
            <a:r>
              <a:rPr lang="en-US" altLang="en-US" sz="3600" b="1" dirty="0">
                <a:latin typeface="Arial Black" panose="020B0A04020102020204" pitchFamily="34" charset="0"/>
              </a:rPr>
              <a:t>Odontology</a:t>
            </a:r>
          </a:p>
        </p:txBody>
      </p:sp>
      <p:sp>
        <p:nvSpPr>
          <p:cNvPr id="20483" name="Rectangle 3"/>
          <p:cNvSpPr>
            <a:spLocks noGrp="1" noChangeArrowheads="1"/>
          </p:cNvSpPr>
          <p:nvPr>
            <p:ph type="body" sz="half" idx="1"/>
          </p:nvPr>
        </p:nvSpPr>
        <p:spPr>
          <a:xfrm>
            <a:off x="284921" y="1143000"/>
            <a:ext cx="7818783" cy="5105400"/>
          </a:xfrm>
        </p:spPr>
        <p:txBody>
          <a:bodyPr>
            <a:normAutofit/>
          </a:bodyPr>
          <a:lstStyle/>
          <a:p>
            <a:pPr marL="533400" indent="-533400"/>
            <a:r>
              <a:rPr lang="en-US" altLang="en-US" sz="3600" dirty="0"/>
              <a:t>Teeth are the hardest material in the body</a:t>
            </a:r>
          </a:p>
          <a:p>
            <a:pPr marL="533400" indent="-533400"/>
            <a:r>
              <a:rPr lang="en-US" altLang="en-US" sz="3600" dirty="0"/>
              <a:t>Unusual features can help to individualize a suspect:</a:t>
            </a:r>
          </a:p>
          <a:p>
            <a:pPr marL="533400" indent="-533400">
              <a:buFontTx/>
              <a:buAutoNum type="arabicPeriod"/>
            </a:pPr>
            <a:r>
              <a:rPr lang="en-US" altLang="en-US" sz="3600" dirty="0"/>
              <a:t>number and types of teeth/ fillings</a:t>
            </a:r>
          </a:p>
          <a:p>
            <a:pPr marL="533400" indent="-533400">
              <a:buFontTx/>
              <a:buAutoNum type="arabicPeriod"/>
            </a:pPr>
            <a:r>
              <a:rPr lang="en-US" altLang="en-US" sz="3600" dirty="0"/>
              <a:t>the spacing of the teeth</a:t>
            </a:r>
          </a:p>
          <a:p>
            <a:pPr marL="533400" indent="-533400">
              <a:buFontTx/>
              <a:buAutoNum type="arabicPeriod"/>
            </a:pPr>
            <a:r>
              <a:rPr lang="en-US" altLang="en-US" sz="3600" dirty="0"/>
              <a:t>special dental work (bridges, false teeth, root canals)</a:t>
            </a:r>
          </a:p>
        </p:txBody>
      </p:sp>
      <p:pic>
        <p:nvPicPr>
          <p:cNvPr id="20484" name="Picture 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8899033" y="293815"/>
            <a:ext cx="2095238" cy="3611563"/>
          </a:xfrm>
          <a:noFill/>
          <a:ln/>
          <a:extLst>
            <a:ext uri="{91240B29-F687-4F45-9708-019B960494DF}">
              <a14:hiddenLine xmlns:a14="http://schemas.microsoft.com/office/drawing/2010/main" w="12700" cap="sq">
                <a:solidFill>
                  <a:schemeClr val="tx1"/>
                </a:solidFill>
                <a:miter lim="800000"/>
                <a:headEnd type="none" w="sm" len="sm"/>
                <a:tailEnd type="none" w="sm" len="sm"/>
              </a14:hiddenLine>
            </a:ext>
          </a:extLst>
        </p:spPr>
      </p:pic>
      <p:pic>
        <p:nvPicPr>
          <p:cNvPr id="4098" name="Picture 2" descr="Image result for odont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6877" y="4143374"/>
            <a:ext cx="4019550" cy="210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23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animEffect transition="in" filter="fade">
                                      <p:cBhvr>
                                        <p:cTn id="7" dur="1000"/>
                                        <p:tgtEl>
                                          <p:spTgt spid="20483">
                                            <p:txEl>
                                              <p:pRg st="2" end="2"/>
                                            </p:txEl>
                                          </p:spTgt>
                                        </p:tgtEl>
                                      </p:cBhvr>
                                    </p:animEffect>
                                    <p:anim calcmode="lin" valueType="num">
                                      <p:cBhvr>
                                        <p:cTn id="8" dur="10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048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483">
                                            <p:txEl>
                                              <p:pRg st="3" end="3"/>
                                            </p:txEl>
                                          </p:spTgt>
                                        </p:tgtEl>
                                        <p:attrNameLst>
                                          <p:attrName>style.visibility</p:attrName>
                                        </p:attrNameLst>
                                      </p:cBhvr>
                                      <p:to>
                                        <p:strVal val="visible"/>
                                      </p:to>
                                    </p:set>
                                    <p:animEffect transition="in" filter="fade">
                                      <p:cBhvr>
                                        <p:cTn id="14" dur="1000"/>
                                        <p:tgtEl>
                                          <p:spTgt spid="20483">
                                            <p:txEl>
                                              <p:pRg st="3" end="3"/>
                                            </p:txEl>
                                          </p:spTgt>
                                        </p:tgtEl>
                                      </p:cBhvr>
                                    </p:animEffect>
                                    <p:anim calcmode="lin" valueType="num">
                                      <p:cBhvr>
                                        <p:cTn id="15" dur="10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048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483">
                                            <p:txEl>
                                              <p:pRg st="4" end="4"/>
                                            </p:txEl>
                                          </p:spTgt>
                                        </p:tgtEl>
                                        <p:attrNameLst>
                                          <p:attrName>style.visibility</p:attrName>
                                        </p:attrNameLst>
                                      </p:cBhvr>
                                      <p:to>
                                        <p:strVal val="visible"/>
                                      </p:to>
                                    </p:set>
                                    <p:animEffect transition="in" filter="fade">
                                      <p:cBhvr>
                                        <p:cTn id="21" dur="1000"/>
                                        <p:tgtEl>
                                          <p:spTgt spid="20483">
                                            <p:txEl>
                                              <p:pRg st="4" end="4"/>
                                            </p:txEl>
                                          </p:spTgt>
                                        </p:tgtEl>
                                      </p:cBhvr>
                                    </p:animEffect>
                                    <p:anim calcmode="lin" valueType="num">
                                      <p:cBhvr>
                                        <p:cTn id="22" dur="10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048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20843" y="0"/>
            <a:ext cx="5867400" cy="1143000"/>
          </a:xfrm>
        </p:spPr>
        <p:txBody>
          <a:bodyPr/>
          <a:lstStyle/>
          <a:p>
            <a:r>
              <a:rPr lang="en-US" altLang="en-US" sz="3600" b="1" dirty="0">
                <a:latin typeface="Arial Black" panose="020B0A04020102020204" pitchFamily="34" charset="0"/>
              </a:rPr>
              <a:t>Facial Restoration</a:t>
            </a:r>
          </a:p>
        </p:txBody>
      </p:sp>
      <p:sp>
        <p:nvSpPr>
          <p:cNvPr id="22531" name="Rectangle 3"/>
          <p:cNvSpPr>
            <a:spLocks noGrp="1" noChangeArrowheads="1"/>
          </p:cNvSpPr>
          <p:nvPr>
            <p:ph type="body" sz="half" idx="1"/>
          </p:nvPr>
        </p:nvSpPr>
        <p:spPr>
          <a:xfrm>
            <a:off x="320843" y="1143000"/>
            <a:ext cx="6789820" cy="4800600"/>
          </a:xfrm>
        </p:spPr>
        <p:txBody>
          <a:bodyPr/>
          <a:lstStyle/>
          <a:p>
            <a:pPr>
              <a:lnSpc>
                <a:spcPct val="80000"/>
              </a:lnSpc>
              <a:buFontTx/>
              <a:buNone/>
            </a:pPr>
            <a:r>
              <a:rPr lang="en-US" altLang="en-US" sz="3600" dirty="0"/>
              <a:t>	After determining the sex, age, and race of an individual, facial features can be built upon a skull to assist in identification. </a:t>
            </a:r>
            <a:r>
              <a:rPr lang="en-US" altLang="en-US" sz="3600" u="sng" dirty="0"/>
              <a:t>Erasers</a:t>
            </a:r>
            <a:r>
              <a:rPr lang="en-US" altLang="en-US" sz="3600" dirty="0"/>
              <a:t> are used to make tissue depths at various points on the skull. Clay is used to </a:t>
            </a:r>
            <a:r>
              <a:rPr lang="en-US" altLang="en-US" sz="3600" u="sng" dirty="0"/>
              <a:t>build </a:t>
            </a:r>
            <a:r>
              <a:rPr lang="en-US" altLang="en-US" sz="3600" u="sng" dirty="0" smtClean="0"/>
              <a:t>around</a:t>
            </a:r>
            <a:r>
              <a:rPr lang="en-US" altLang="en-US" sz="3600" dirty="0" smtClean="0"/>
              <a:t> </a:t>
            </a:r>
            <a:r>
              <a:rPr lang="en-US" altLang="en-US" sz="3600" dirty="0"/>
              <a:t>these markers and facial features are molded.</a:t>
            </a:r>
          </a:p>
          <a:p>
            <a:pPr>
              <a:lnSpc>
                <a:spcPct val="90000"/>
              </a:lnSpc>
            </a:pPr>
            <a:endParaRPr lang="en-US" altLang="en-US" dirty="0"/>
          </a:p>
        </p:txBody>
      </p:sp>
      <p:pic>
        <p:nvPicPr>
          <p:cNvPr id="22532" name="Picture 4"/>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7796464" y="3286458"/>
            <a:ext cx="3845762" cy="2869161"/>
          </a:xfrm>
          <a:noFill/>
          <a:ln/>
        </p:spPr>
      </p:pic>
      <p:pic>
        <p:nvPicPr>
          <p:cNvPr id="22533" name="Picture 5"/>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796464" y="348915"/>
            <a:ext cx="3845762" cy="2608821"/>
          </a:xfrm>
          <a:noFill/>
          <a:ln/>
        </p:spPr>
      </p:pic>
    </p:spTree>
    <p:extLst>
      <p:ext uri="{BB962C8B-B14F-4D97-AF65-F5344CB8AC3E}">
        <p14:creationId xmlns:p14="http://schemas.microsoft.com/office/powerpoint/2010/main" val="331168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1000"/>
                                        <p:tgtEl>
                                          <p:spTgt spid="22531">
                                            <p:txEl>
                                              <p:pRg st="0" end="0"/>
                                            </p:txEl>
                                          </p:spTgt>
                                        </p:tgtEl>
                                      </p:cBhvr>
                                    </p:animEffect>
                                    <p:anim calcmode="lin" valueType="num">
                                      <p:cBhvr>
                                        <p:cTn id="8" dur="1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53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84748" y="0"/>
            <a:ext cx="8229600" cy="1143000"/>
          </a:xfrm>
        </p:spPr>
        <p:txBody>
          <a:bodyPr/>
          <a:lstStyle/>
          <a:p>
            <a:r>
              <a:rPr lang="en-US" altLang="en-US" sz="3600" b="1" dirty="0">
                <a:latin typeface="Arial Black" panose="020B0A04020102020204" pitchFamily="34" charset="0"/>
              </a:rPr>
              <a:t>Steps in Facial Reconstruction</a:t>
            </a:r>
          </a:p>
        </p:txBody>
      </p:sp>
      <p:sp>
        <p:nvSpPr>
          <p:cNvPr id="23555" name="Rectangle 3"/>
          <p:cNvSpPr>
            <a:spLocks noGrp="1" noChangeArrowheads="1"/>
          </p:cNvSpPr>
          <p:nvPr>
            <p:ph type="body" sz="half" idx="1"/>
          </p:nvPr>
        </p:nvSpPr>
        <p:spPr>
          <a:xfrm>
            <a:off x="168442" y="1143000"/>
            <a:ext cx="5727031" cy="5630778"/>
          </a:xfrm>
        </p:spPr>
        <p:txBody>
          <a:bodyPr>
            <a:normAutofit/>
          </a:bodyPr>
          <a:lstStyle/>
          <a:p>
            <a:pPr>
              <a:buFontTx/>
              <a:buNone/>
            </a:pPr>
            <a:r>
              <a:rPr lang="en-US" altLang="en-US" b="1" i="1" dirty="0"/>
              <a:t>With a skull:</a:t>
            </a:r>
          </a:p>
          <a:p>
            <a:pPr lvl="1">
              <a:buFont typeface="Wingdings" panose="05000000000000000000" pitchFamily="2" charset="2"/>
              <a:buChar char="§"/>
            </a:pPr>
            <a:r>
              <a:rPr lang="en-US" altLang="en-US" sz="2800" dirty="0"/>
              <a:t>Establish age, sex and race</a:t>
            </a:r>
          </a:p>
          <a:p>
            <a:pPr lvl="1">
              <a:buFont typeface="Wingdings" panose="05000000000000000000" pitchFamily="2" charset="2"/>
              <a:buChar char="§"/>
            </a:pPr>
            <a:r>
              <a:rPr lang="en-US" altLang="en-US" sz="2800" dirty="0"/>
              <a:t>Plot landmarks for tissue thickness</a:t>
            </a:r>
          </a:p>
          <a:p>
            <a:pPr lvl="1">
              <a:buFont typeface="Wingdings" panose="05000000000000000000" pitchFamily="2" charset="2"/>
              <a:buChar char="§"/>
            </a:pPr>
            <a:r>
              <a:rPr lang="en-US" altLang="en-US" sz="2800" dirty="0"/>
              <a:t>Plot origin and insertion points for muscles</a:t>
            </a:r>
          </a:p>
          <a:p>
            <a:pPr lvl="1">
              <a:buFont typeface="Wingdings" panose="05000000000000000000" pitchFamily="2" charset="2"/>
              <a:buChar char="§"/>
            </a:pPr>
            <a:r>
              <a:rPr lang="en-US" altLang="en-US" sz="2800" dirty="0"/>
              <a:t>Plot landmarks for facial features</a:t>
            </a:r>
          </a:p>
          <a:p>
            <a:pPr lvl="1">
              <a:buFont typeface="Wingdings" panose="05000000000000000000" pitchFamily="2" charset="2"/>
              <a:buChar char="§"/>
            </a:pPr>
            <a:r>
              <a:rPr lang="en-US" altLang="en-US" sz="2800" dirty="0"/>
              <a:t>Select a dataset and mount markers for tissue thickness</a:t>
            </a:r>
          </a:p>
          <a:p>
            <a:pPr lvl="1">
              <a:buFont typeface="Wingdings" panose="05000000000000000000" pitchFamily="2" charset="2"/>
              <a:buChar char="§"/>
            </a:pPr>
            <a:r>
              <a:rPr lang="en-US" altLang="en-US" sz="2800" dirty="0"/>
              <a:t>Mount the </a:t>
            </a:r>
            <a:r>
              <a:rPr lang="en-US" altLang="en-US" sz="2800" dirty="0" smtClean="0"/>
              <a:t>eyes</a:t>
            </a:r>
          </a:p>
          <a:p>
            <a:pPr lvl="1">
              <a:buFont typeface="Wingdings" panose="05000000000000000000" pitchFamily="2" charset="2"/>
              <a:buChar char="§"/>
            </a:pPr>
            <a:r>
              <a:rPr lang="en-US" altLang="en-US" sz="2800" dirty="0" smtClean="0"/>
              <a:t>Model muscles on skull</a:t>
            </a:r>
            <a:endParaRPr lang="en-US" altLang="en-US" sz="2800" dirty="0"/>
          </a:p>
          <a:p>
            <a:pPr lvl="1">
              <a:lnSpc>
                <a:spcPct val="90000"/>
              </a:lnSpc>
            </a:pPr>
            <a:endParaRPr lang="en-US" altLang="en-US" dirty="0"/>
          </a:p>
          <a:p>
            <a:pPr>
              <a:lnSpc>
                <a:spcPct val="90000"/>
              </a:lnSpc>
            </a:pPr>
            <a:endParaRPr lang="en-US" altLang="en-US" sz="2400" dirty="0"/>
          </a:p>
        </p:txBody>
      </p:sp>
      <p:sp>
        <p:nvSpPr>
          <p:cNvPr id="23556" name="Rectangle 4"/>
          <p:cNvSpPr>
            <a:spLocks noGrp="1" noChangeArrowheads="1"/>
          </p:cNvSpPr>
          <p:nvPr>
            <p:ph type="body" sz="half" idx="2"/>
          </p:nvPr>
        </p:nvSpPr>
        <p:spPr>
          <a:xfrm>
            <a:off x="5983702" y="1359568"/>
            <a:ext cx="5614739" cy="5606715"/>
          </a:xfrm>
        </p:spPr>
        <p:txBody>
          <a:bodyPr>
            <a:normAutofit/>
          </a:bodyPr>
          <a:lstStyle/>
          <a:p>
            <a:pPr lvl="1">
              <a:lnSpc>
                <a:spcPct val="80000"/>
              </a:lnSpc>
            </a:pPr>
            <a:endParaRPr lang="en-US" altLang="en-US" sz="2000" dirty="0"/>
          </a:p>
          <a:p>
            <a:pPr lvl="1">
              <a:lnSpc>
                <a:spcPct val="80000"/>
              </a:lnSpc>
              <a:buFont typeface="Wingdings" panose="05000000000000000000" pitchFamily="2" charset="2"/>
              <a:buChar char="§"/>
            </a:pPr>
            <a:r>
              <a:rPr lang="en-US" altLang="en-US" sz="2800" dirty="0" smtClean="0"/>
              <a:t>Add </a:t>
            </a:r>
            <a:r>
              <a:rPr lang="en-US" altLang="en-US" sz="2800" dirty="0"/>
              <a:t>fatty tissue around eyes and lacrimal </a:t>
            </a:r>
            <a:r>
              <a:rPr lang="en-US" altLang="en-US" sz="2800" dirty="0" smtClean="0"/>
              <a:t>(tear) glands</a:t>
            </a:r>
            <a:endParaRPr lang="en-US" altLang="en-US" sz="2800" dirty="0"/>
          </a:p>
          <a:p>
            <a:pPr lvl="1">
              <a:lnSpc>
                <a:spcPct val="80000"/>
              </a:lnSpc>
              <a:buFont typeface="Wingdings" panose="05000000000000000000" pitchFamily="2" charset="2"/>
              <a:buChar char="§"/>
            </a:pPr>
            <a:r>
              <a:rPr lang="en-US" altLang="en-US" sz="2800" dirty="0"/>
              <a:t>Add eyelids</a:t>
            </a:r>
          </a:p>
          <a:p>
            <a:pPr lvl="1">
              <a:lnSpc>
                <a:spcPct val="80000"/>
              </a:lnSpc>
              <a:buFont typeface="Wingdings" panose="05000000000000000000" pitchFamily="2" charset="2"/>
              <a:buChar char="§"/>
            </a:pPr>
            <a:r>
              <a:rPr lang="en-US" altLang="en-US" sz="2800" dirty="0"/>
              <a:t>Add the nose</a:t>
            </a:r>
          </a:p>
          <a:p>
            <a:pPr lvl="1">
              <a:lnSpc>
                <a:spcPct val="80000"/>
              </a:lnSpc>
              <a:buFont typeface="Wingdings" panose="05000000000000000000" pitchFamily="2" charset="2"/>
              <a:buChar char="§"/>
            </a:pPr>
            <a:r>
              <a:rPr lang="en-US" altLang="en-US" sz="2800" dirty="0"/>
              <a:t>Add the </a:t>
            </a:r>
            <a:r>
              <a:rPr lang="en-US" altLang="en-US" sz="2800" dirty="0" smtClean="0"/>
              <a:t>parotid (salivary) </a:t>
            </a:r>
            <a:r>
              <a:rPr lang="en-US" altLang="en-US" sz="2800" dirty="0"/>
              <a:t>gland</a:t>
            </a:r>
          </a:p>
          <a:p>
            <a:pPr lvl="1">
              <a:lnSpc>
                <a:spcPct val="80000"/>
              </a:lnSpc>
              <a:buFont typeface="Wingdings" panose="05000000000000000000" pitchFamily="2" charset="2"/>
              <a:buChar char="§"/>
            </a:pPr>
            <a:r>
              <a:rPr lang="en-US" altLang="en-US" sz="2800" dirty="0"/>
              <a:t>Add the ears</a:t>
            </a:r>
          </a:p>
          <a:p>
            <a:pPr lvl="1">
              <a:lnSpc>
                <a:spcPct val="80000"/>
              </a:lnSpc>
              <a:buFont typeface="Wingdings" panose="05000000000000000000" pitchFamily="2" charset="2"/>
              <a:buChar char="§"/>
            </a:pPr>
            <a:r>
              <a:rPr lang="en-US" altLang="en-US" sz="2800" dirty="0"/>
              <a:t>Cover all with layers of skin</a:t>
            </a:r>
          </a:p>
          <a:p>
            <a:pPr lvl="1">
              <a:lnSpc>
                <a:spcPct val="80000"/>
              </a:lnSpc>
              <a:buFont typeface="Wingdings" panose="05000000000000000000" pitchFamily="2" charset="2"/>
              <a:buChar char="§"/>
            </a:pPr>
            <a:r>
              <a:rPr lang="en-US" altLang="en-US" sz="2800" dirty="0"/>
              <a:t>Detail the face</a:t>
            </a:r>
          </a:p>
          <a:p>
            <a:pPr>
              <a:lnSpc>
                <a:spcPct val="80000"/>
              </a:lnSpc>
              <a:buFont typeface="Skull Capz BRK" pitchFamily="2" charset="0"/>
              <a:buChar char="b"/>
            </a:pPr>
            <a:endParaRPr lang="en-US" altLang="en-US" sz="2400" dirty="0"/>
          </a:p>
        </p:txBody>
      </p:sp>
      <p:sp>
        <p:nvSpPr>
          <p:cNvPr id="2" name="Rectangle 1"/>
          <p:cNvSpPr/>
          <p:nvPr/>
        </p:nvSpPr>
        <p:spPr>
          <a:xfrm>
            <a:off x="6565974" y="5422050"/>
            <a:ext cx="4450193" cy="369332"/>
          </a:xfrm>
          <a:prstGeom prst="rect">
            <a:avLst/>
          </a:prstGeom>
        </p:spPr>
        <p:txBody>
          <a:bodyPr wrap="none">
            <a:spAutoFit/>
          </a:bodyPr>
          <a:lstStyle/>
          <a:p>
            <a:r>
              <a:rPr lang="en-US" dirty="0" smtClean="0">
                <a:hlinkClick r:id="rId2"/>
              </a:rPr>
              <a:t>Video - Forensic Facial Reconstruction (5 min)</a:t>
            </a:r>
            <a:endParaRPr lang="en-US" dirty="0"/>
          </a:p>
        </p:txBody>
      </p:sp>
    </p:spTree>
    <p:extLst>
      <p:ext uri="{BB962C8B-B14F-4D97-AF65-F5344CB8AC3E}">
        <p14:creationId xmlns:p14="http://schemas.microsoft.com/office/powerpoint/2010/main" val="254504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wipe(down)">
                                      <p:cBhvr>
                                        <p:cTn id="7" dur="500"/>
                                        <p:tgtEl>
                                          <p:spTgt spid="235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wipe(down)">
                                      <p:cBhvr>
                                        <p:cTn id="12" dur="500"/>
                                        <p:tgtEl>
                                          <p:spTgt spid="235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3555">
                                            <p:txEl>
                                              <p:pRg st="3" end="3"/>
                                            </p:txEl>
                                          </p:spTgt>
                                        </p:tgtEl>
                                        <p:attrNameLst>
                                          <p:attrName>style.visibility</p:attrName>
                                        </p:attrNameLst>
                                      </p:cBhvr>
                                      <p:to>
                                        <p:strVal val="visible"/>
                                      </p:to>
                                    </p:set>
                                    <p:animEffect transition="in" filter="wipe(down)">
                                      <p:cBhvr>
                                        <p:cTn id="17" dur="500"/>
                                        <p:tgtEl>
                                          <p:spTgt spid="2355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3555">
                                            <p:txEl>
                                              <p:pRg st="4" end="4"/>
                                            </p:txEl>
                                          </p:spTgt>
                                        </p:tgtEl>
                                        <p:attrNameLst>
                                          <p:attrName>style.visibility</p:attrName>
                                        </p:attrNameLst>
                                      </p:cBhvr>
                                      <p:to>
                                        <p:strVal val="visible"/>
                                      </p:to>
                                    </p:set>
                                    <p:animEffect transition="in" filter="wipe(down)">
                                      <p:cBhvr>
                                        <p:cTn id="22" dur="500"/>
                                        <p:tgtEl>
                                          <p:spTgt spid="2355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3555">
                                            <p:txEl>
                                              <p:pRg st="5" end="5"/>
                                            </p:txEl>
                                          </p:spTgt>
                                        </p:tgtEl>
                                        <p:attrNameLst>
                                          <p:attrName>style.visibility</p:attrName>
                                        </p:attrNameLst>
                                      </p:cBhvr>
                                      <p:to>
                                        <p:strVal val="visible"/>
                                      </p:to>
                                    </p:set>
                                    <p:animEffect transition="in" filter="wipe(down)">
                                      <p:cBhvr>
                                        <p:cTn id="27" dur="500"/>
                                        <p:tgtEl>
                                          <p:spTgt spid="2355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3555">
                                            <p:txEl>
                                              <p:pRg st="6" end="6"/>
                                            </p:txEl>
                                          </p:spTgt>
                                        </p:tgtEl>
                                        <p:attrNameLst>
                                          <p:attrName>style.visibility</p:attrName>
                                        </p:attrNameLst>
                                      </p:cBhvr>
                                      <p:to>
                                        <p:strVal val="visible"/>
                                      </p:to>
                                    </p:set>
                                    <p:animEffect transition="in" filter="wipe(down)">
                                      <p:cBhvr>
                                        <p:cTn id="32" dur="500"/>
                                        <p:tgtEl>
                                          <p:spTgt spid="2355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3555">
                                            <p:txEl>
                                              <p:pRg st="7" end="7"/>
                                            </p:txEl>
                                          </p:spTgt>
                                        </p:tgtEl>
                                        <p:attrNameLst>
                                          <p:attrName>style.visibility</p:attrName>
                                        </p:attrNameLst>
                                      </p:cBhvr>
                                      <p:to>
                                        <p:strVal val="visible"/>
                                      </p:to>
                                    </p:set>
                                    <p:animEffect transition="in" filter="wipe(down)">
                                      <p:cBhvr>
                                        <p:cTn id="37" dur="500"/>
                                        <p:tgtEl>
                                          <p:spTgt spid="2355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3556">
                                            <p:txEl>
                                              <p:pRg st="1" end="1"/>
                                            </p:txEl>
                                          </p:spTgt>
                                        </p:tgtEl>
                                        <p:attrNameLst>
                                          <p:attrName>style.visibility</p:attrName>
                                        </p:attrNameLst>
                                      </p:cBhvr>
                                      <p:to>
                                        <p:strVal val="visible"/>
                                      </p:to>
                                    </p:set>
                                    <p:animEffect transition="in" filter="wipe(down)">
                                      <p:cBhvr>
                                        <p:cTn id="42" dur="500"/>
                                        <p:tgtEl>
                                          <p:spTgt spid="2355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3556">
                                            <p:txEl>
                                              <p:pRg st="2" end="2"/>
                                            </p:txEl>
                                          </p:spTgt>
                                        </p:tgtEl>
                                        <p:attrNameLst>
                                          <p:attrName>style.visibility</p:attrName>
                                        </p:attrNameLst>
                                      </p:cBhvr>
                                      <p:to>
                                        <p:strVal val="visible"/>
                                      </p:to>
                                    </p:set>
                                    <p:animEffect transition="in" filter="wipe(down)">
                                      <p:cBhvr>
                                        <p:cTn id="47" dur="500"/>
                                        <p:tgtEl>
                                          <p:spTgt spid="2355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3556">
                                            <p:txEl>
                                              <p:pRg st="3" end="3"/>
                                            </p:txEl>
                                          </p:spTgt>
                                        </p:tgtEl>
                                        <p:attrNameLst>
                                          <p:attrName>style.visibility</p:attrName>
                                        </p:attrNameLst>
                                      </p:cBhvr>
                                      <p:to>
                                        <p:strVal val="visible"/>
                                      </p:to>
                                    </p:set>
                                    <p:animEffect transition="in" filter="wipe(down)">
                                      <p:cBhvr>
                                        <p:cTn id="52" dur="500"/>
                                        <p:tgtEl>
                                          <p:spTgt spid="23556">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3556">
                                            <p:txEl>
                                              <p:pRg st="4" end="4"/>
                                            </p:txEl>
                                          </p:spTgt>
                                        </p:tgtEl>
                                        <p:attrNameLst>
                                          <p:attrName>style.visibility</p:attrName>
                                        </p:attrNameLst>
                                      </p:cBhvr>
                                      <p:to>
                                        <p:strVal val="visible"/>
                                      </p:to>
                                    </p:set>
                                    <p:animEffect transition="in" filter="wipe(down)">
                                      <p:cBhvr>
                                        <p:cTn id="57" dur="500"/>
                                        <p:tgtEl>
                                          <p:spTgt spid="23556">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3556">
                                            <p:txEl>
                                              <p:pRg st="5" end="5"/>
                                            </p:txEl>
                                          </p:spTgt>
                                        </p:tgtEl>
                                        <p:attrNameLst>
                                          <p:attrName>style.visibility</p:attrName>
                                        </p:attrNameLst>
                                      </p:cBhvr>
                                      <p:to>
                                        <p:strVal val="visible"/>
                                      </p:to>
                                    </p:set>
                                    <p:animEffect transition="in" filter="wipe(down)">
                                      <p:cBhvr>
                                        <p:cTn id="62" dur="500"/>
                                        <p:tgtEl>
                                          <p:spTgt spid="23556">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3556">
                                            <p:txEl>
                                              <p:pRg st="6" end="6"/>
                                            </p:txEl>
                                          </p:spTgt>
                                        </p:tgtEl>
                                        <p:attrNameLst>
                                          <p:attrName>style.visibility</p:attrName>
                                        </p:attrNameLst>
                                      </p:cBhvr>
                                      <p:to>
                                        <p:strVal val="visible"/>
                                      </p:to>
                                    </p:set>
                                    <p:animEffect transition="in" filter="wipe(down)">
                                      <p:cBhvr>
                                        <p:cTn id="67" dur="500"/>
                                        <p:tgtEl>
                                          <p:spTgt spid="23556">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23556">
                                            <p:txEl>
                                              <p:pRg st="7" end="7"/>
                                            </p:txEl>
                                          </p:spTgt>
                                        </p:tgtEl>
                                        <p:attrNameLst>
                                          <p:attrName>style.visibility</p:attrName>
                                        </p:attrNameLst>
                                      </p:cBhvr>
                                      <p:to>
                                        <p:strVal val="visible"/>
                                      </p:to>
                                    </p:set>
                                    <p:animEffect transition="in" filter="wipe(down)">
                                      <p:cBhvr>
                                        <p:cTn id="72" dur="500"/>
                                        <p:tgtEl>
                                          <p:spTgt spid="2355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sz="half" idx="1"/>
          </p:nvPr>
        </p:nvSpPr>
        <p:spPr>
          <a:xfrm>
            <a:off x="344557" y="3944702"/>
            <a:ext cx="11622155" cy="1934818"/>
          </a:xfrm>
        </p:spPr>
        <p:txBody>
          <a:bodyPr>
            <a:noAutofit/>
          </a:bodyPr>
          <a:lstStyle/>
          <a:p>
            <a:pPr>
              <a:spcBef>
                <a:spcPct val="40000"/>
              </a:spcBef>
              <a:buFontTx/>
              <a:buNone/>
            </a:pPr>
            <a:r>
              <a:rPr lang="en-US" altLang="en-US" sz="3200" dirty="0"/>
              <a:t>	John List killed his entire family, moved to a new town and assumed a new identity. Seventeen years later, Frank Bender reconstructed what he believed List would look like.  It was shown on America’s Most Wanted, and he was turned in by the viewers almost immediately. . . looking very much like the reconstruction</a:t>
            </a:r>
            <a:r>
              <a:rPr lang="en-US" altLang="en-US" sz="3200" dirty="0" smtClean="0"/>
              <a:t>.</a:t>
            </a:r>
            <a:endParaRPr lang="en-US" altLang="en-US" sz="3200" dirty="0"/>
          </a:p>
        </p:txBody>
      </p:sp>
      <p:pic>
        <p:nvPicPr>
          <p:cNvPr id="24581" name="Picture 5" descr="Frank Bender with the John List bust in his studio"/>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981200" y="304800"/>
            <a:ext cx="3505200" cy="3505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9" name="Picture 13" descr="John List at his arraign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04800"/>
            <a:ext cx="2306638" cy="3505200"/>
          </a:xfrm>
          <a:prstGeom prst="rect">
            <a:avLst/>
          </a:prstGeom>
          <a:noFill/>
          <a:extLst>
            <a:ext uri="{909E8E84-426E-40DD-AFC4-6F175D3DCCD1}">
              <a14:hiddenFill xmlns:a14="http://schemas.microsoft.com/office/drawing/2010/main">
                <a:solidFill>
                  <a:srgbClr val="FFFFFF"/>
                </a:solidFill>
              </a14:hiddenFill>
            </a:ext>
          </a:extLst>
        </p:spPr>
      </p:pic>
      <p:pic>
        <p:nvPicPr>
          <p:cNvPr id="24595" name="Picture 19" descr="John List, escorted by poli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304801"/>
            <a:ext cx="2895600"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33800" y="6274185"/>
            <a:ext cx="4538678" cy="369332"/>
          </a:xfrm>
          <a:prstGeom prst="rect">
            <a:avLst/>
          </a:prstGeom>
        </p:spPr>
        <p:txBody>
          <a:bodyPr wrap="none">
            <a:spAutoFit/>
          </a:bodyPr>
          <a:lstStyle/>
          <a:p>
            <a:r>
              <a:rPr lang="en-US" dirty="0" smtClean="0">
                <a:hlinkClick r:id="rId5"/>
              </a:rPr>
              <a:t>Video - Forensic Sculptor Frank Bender (3 min)</a:t>
            </a:r>
            <a:endParaRPr lang="en-US" dirty="0"/>
          </a:p>
        </p:txBody>
      </p:sp>
    </p:spTree>
    <p:extLst>
      <p:ext uri="{BB962C8B-B14F-4D97-AF65-F5344CB8AC3E}">
        <p14:creationId xmlns:p14="http://schemas.microsoft.com/office/powerpoint/2010/main" val="3596455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16568" y="0"/>
            <a:ext cx="1150219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b="1" dirty="0">
                <a:latin typeface="Arial Black" panose="020B0A04020102020204" pitchFamily="34" charset="0"/>
              </a:rPr>
              <a:t>A forensic anthropologist may…</a:t>
            </a:r>
          </a:p>
        </p:txBody>
      </p:sp>
      <p:sp>
        <p:nvSpPr>
          <p:cNvPr id="5123" name="Rectangle 3"/>
          <p:cNvSpPr>
            <a:spLocks noChangeArrowheads="1"/>
          </p:cNvSpPr>
          <p:nvPr/>
        </p:nvSpPr>
        <p:spPr bwMode="auto">
          <a:xfrm>
            <a:off x="589547" y="1143000"/>
            <a:ext cx="9083843"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spcBef>
                <a:spcPct val="10000"/>
              </a:spcBef>
              <a:buFont typeface="Wingdings" panose="05000000000000000000" pitchFamily="2" charset="2"/>
              <a:buChar char="§"/>
            </a:pPr>
            <a:r>
              <a:rPr lang="en-US" altLang="en-US" b="1" dirty="0"/>
              <a:t>provide basic identification information for skeletons or badly decomposed remains.</a:t>
            </a:r>
          </a:p>
          <a:p>
            <a:pPr>
              <a:spcBef>
                <a:spcPct val="10000"/>
              </a:spcBef>
              <a:buFont typeface="Wingdings" panose="05000000000000000000" pitchFamily="2" charset="2"/>
              <a:buChar char="§"/>
            </a:pPr>
            <a:r>
              <a:rPr lang="en-US" altLang="en-US" b="1" dirty="0"/>
              <a:t>be able to </a:t>
            </a:r>
            <a:r>
              <a:rPr lang="en-US" altLang="en-US" b="1" dirty="0" smtClean="0"/>
              <a:t>determine:</a:t>
            </a:r>
          </a:p>
          <a:p>
            <a:pPr lvl="1">
              <a:spcBef>
                <a:spcPct val="10000"/>
              </a:spcBef>
              <a:buFont typeface="Wingdings" panose="05000000000000000000" pitchFamily="2" charset="2"/>
              <a:buChar char="§"/>
            </a:pPr>
            <a:r>
              <a:rPr lang="en-US" altLang="en-US" sz="3200" b="1" dirty="0" smtClean="0"/>
              <a:t>An </a:t>
            </a:r>
            <a:r>
              <a:rPr lang="en-US" altLang="en-US" sz="3200" b="1" dirty="0"/>
              <a:t>age </a:t>
            </a:r>
            <a:r>
              <a:rPr lang="en-US" altLang="en-US" sz="3200" b="1" dirty="0" smtClean="0"/>
              <a:t>range</a:t>
            </a:r>
          </a:p>
          <a:p>
            <a:pPr lvl="1">
              <a:spcBef>
                <a:spcPct val="10000"/>
              </a:spcBef>
              <a:buFont typeface="Wingdings" panose="05000000000000000000" pitchFamily="2" charset="2"/>
              <a:buChar char="§"/>
            </a:pPr>
            <a:r>
              <a:rPr lang="en-US" altLang="en-US" sz="3200" b="1" dirty="0" smtClean="0"/>
              <a:t>Sex</a:t>
            </a:r>
          </a:p>
          <a:p>
            <a:pPr lvl="1">
              <a:spcBef>
                <a:spcPct val="10000"/>
              </a:spcBef>
              <a:buFont typeface="Wingdings" panose="05000000000000000000" pitchFamily="2" charset="2"/>
              <a:buChar char="§"/>
            </a:pPr>
            <a:r>
              <a:rPr lang="en-US" altLang="en-US" sz="3200" b="1" dirty="0" smtClean="0"/>
              <a:t>Race</a:t>
            </a:r>
          </a:p>
          <a:p>
            <a:pPr lvl="1">
              <a:spcBef>
                <a:spcPct val="10000"/>
              </a:spcBef>
              <a:buFont typeface="Wingdings" panose="05000000000000000000" pitchFamily="2" charset="2"/>
              <a:buChar char="§"/>
            </a:pPr>
            <a:r>
              <a:rPr lang="en-US" altLang="en-US" sz="3200" b="1" dirty="0" smtClean="0"/>
              <a:t>Approximate height</a:t>
            </a:r>
          </a:p>
          <a:p>
            <a:pPr lvl="1">
              <a:spcBef>
                <a:spcPct val="10000"/>
              </a:spcBef>
              <a:buFont typeface="Wingdings" panose="05000000000000000000" pitchFamily="2" charset="2"/>
              <a:buChar char="§"/>
            </a:pPr>
            <a:r>
              <a:rPr lang="en-US" altLang="en-US" sz="3200" b="1" dirty="0" smtClean="0"/>
              <a:t>Cause </a:t>
            </a:r>
            <a:r>
              <a:rPr lang="en-US" altLang="en-US" sz="3200" b="1" dirty="0"/>
              <a:t>of death, disease, or anomaly </a:t>
            </a:r>
          </a:p>
          <a:p>
            <a:pPr lvl="4"/>
            <a:endParaRPr lang="en-US" altLang="en-US" sz="3200" b="1" dirty="0"/>
          </a:p>
        </p:txBody>
      </p:sp>
      <p:pic>
        <p:nvPicPr>
          <p:cNvPr id="23554" name="Picture 2" descr="Image result for forensic anthropolog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7336" y="2286000"/>
            <a:ext cx="3111834" cy="4112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99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 calcmode="lin" valueType="num">
                                      <p:cBhvr additive="base">
                                        <p:cTn id="31" dur="500" fill="hold"/>
                                        <p:tgtEl>
                                          <p:spTgt spid="512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123">
                                            <p:txEl>
                                              <p:pRg st="5" end="5"/>
                                            </p:txEl>
                                          </p:spTgt>
                                        </p:tgtEl>
                                        <p:attrNameLst>
                                          <p:attrName>style.visibility</p:attrName>
                                        </p:attrNameLst>
                                      </p:cBhvr>
                                      <p:to>
                                        <p:strVal val="visible"/>
                                      </p:to>
                                    </p:set>
                                    <p:anim calcmode="lin" valueType="num">
                                      <p:cBhvr additive="base">
                                        <p:cTn id="37" dur="500" fill="hold"/>
                                        <p:tgtEl>
                                          <p:spTgt spid="512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12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123">
                                            <p:txEl>
                                              <p:pRg st="6" end="6"/>
                                            </p:txEl>
                                          </p:spTgt>
                                        </p:tgtEl>
                                        <p:attrNameLst>
                                          <p:attrName>style.visibility</p:attrName>
                                        </p:attrNameLst>
                                      </p:cBhvr>
                                      <p:to>
                                        <p:strVal val="visible"/>
                                      </p:to>
                                    </p:set>
                                    <p:anim calcmode="lin" valueType="num">
                                      <p:cBhvr additive="base">
                                        <p:cTn id="43" dur="500" fill="hold"/>
                                        <p:tgtEl>
                                          <p:spTgt spid="512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12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bldLvl="5"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38200" y="0"/>
            <a:ext cx="10515600" cy="1325563"/>
          </a:xfrm>
        </p:spPr>
        <p:txBody>
          <a:bodyPr/>
          <a:lstStyle/>
          <a:p>
            <a:r>
              <a:rPr lang="en-US" altLang="en-US" b="1" dirty="0" smtClean="0">
                <a:latin typeface="Arial Black" panose="020B0A04020102020204" pitchFamily="34" charset="0"/>
              </a:rPr>
              <a:t>Osteology </a:t>
            </a:r>
            <a:r>
              <a:rPr lang="en-US" altLang="en-US" dirty="0" smtClean="0">
                <a:latin typeface="Arial Black" panose="020B0A04020102020204" pitchFamily="34" charset="0"/>
              </a:rPr>
              <a:t> </a:t>
            </a:r>
            <a:r>
              <a:rPr lang="en-US" altLang="en-US" dirty="0" smtClean="0">
                <a:latin typeface="Arial" panose="020B0604020202020204" pitchFamily="34" charset="0"/>
                <a:cs typeface="Arial" panose="020B0604020202020204" pitchFamily="34" charset="0"/>
              </a:rPr>
              <a:t>(osteon=bone)</a:t>
            </a:r>
            <a:endParaRPr lang="en-US" altLang="en-US" b="1" dirty="0">
              <a:latin typeface="Arial Black" panose="020B0A04020102020204" pitchFamily="34" charset="0"/>
            </a:endParaRPr>
          </a:p>
        </p:txBody>
      </p:sp>
      <p:sp>
        <p:nvSpPr>
          <p:cNvPr id="6147" name="Rectangle 3"/>
          <p:cNvSpPr>
            <a:spLocks noGrp="1" noChangeArrowheads="1"/>
          </p:cNvSpPr>
          <p:nvPr>
            <p:ph type="body" idx="1"/>
          </p:nvPr>
        </p:nvSpPr>
        <p:spPr>
          <a:xfrm>
            <a:off x="838199" y="1070809"/>
            <a:ext cx="9352547" cy="5522495"/>
          </a:xfrm>
        </p:spPr>
        <p:txBody>
          <a:bodyPr>
            <a:normAutofit/>
          </a:bodyPr>
          <a:lstStyle/>
          <a:p>
            <a:pPr>
              <a:lnSpc>
                <a:spcPct val="90000"/>
              </a:lnSpc>
              <a:spcBef>
                <a:spcPct val="10000"/>
              </a:spcBef>
            </a:pPr>
            <a:r>
              <a:rPr lang="en-US" altLang="en-US" sz="3200" b="1" dirty="0"/>
              <a:t>Study of bones</a:t>
            </a:r>
          </a:p>
          <a:p>
            <a:pPr>
              <a:lnSpc>
                <a:spcPct val="90000"/>
              </a:lnSpc>
              <a:spcBef>
                <a:spcPct val="10000"/>
              </a:spcBef>
            </a:pPr>
            <a:r>
              <a:rPr lang="en-US" altLang="en-US" sz="3200" b="1" dirty="0"/>
              <a:t>206 bones in an adult human</a:t>
            </a:r>
          </a:p>
          <a:p>
            <a:pPr>
              <a:lnSpc>
                <a:spcPct val="90000"/>
              </a:lnSpc>
              <a:spcBef>
                <a:spcPct val="10000"/>
              </a:spcBef>
            </a:pPr>
            <a:r>
              <a:rPr lang="en-US" altLang="en-US" sz="3200" b="1" dirty="0"/>
              <a:t>Function of bones:</a:t>
            </a:r>
          </a:p>
          <a:p>
            <a:pPr lvl="1">
              <a:lnSpc>
                <a:spcPct val="90000"/>
              </a:lnSpc>
              <a:spcBef>
                <a:spcPct val="10000"/>
              </a:spcBef>
              <a:buFont typeface="Wingdings" panose="05000000000000000000" pitchFamily="2" charset="2"/>
              <a:buChar char="§"/>
            </a:pPr>
            <a:r>
              <a:rPr lang="en-US" altLang="en-US" sz="3200" b="1" dirty="0"/>
              <a:t>Provides structure and rigidity </a:t>
            </a:r>
          </a:p>
          <a:p>
            <a:pPr lvl="1">
              <a:lnSpc>
                <a:spcPct val="90000"/>
              </a:lnSpc>
              <a:spcBef>
                <a:spcPct val="10000"/>
              </a:spcBef>
              <a:buFont typeface="Wingdings" panose="05000000000000000000" pitchFamily="2" charset="2"/>
              <a:buChar char="§"/>
            </a:pPr>
            <a:r>
              <a:rPr lang="en-US" altLang="en-US" sz="3200" b="1" dirty="0"/>
              <a:t>Protects soft tissue and organs</a:t>
            </a:r>
          </a:p>
          <a:p>
            <a:pPr lvl="1">
              <a:lnSpc>
                <a:spcPct val="90000"/>
              </a:lnSpc>
              <a:spcBef>
                <a:spcPct val="10000"/>
              </a:spcBef>
              <a:buFont typeface="Wingdings" panose="05000000000000000000" pitchFamily="2" charset="2"/>
              <a:buChar char="§"/>
            </a:pPr>
            <a:r>
              <a:rPr lang="en-US" altLang="en-US" sz="3200" b="1" dirty="0"/>
              <a:t>Serves as an attachment for muscles</a:t>
            </a:r>
          </a:p>
          <a:p>
            <a:pPr lvl="1">
              <a:lnSpc>
                <a:spcPct val="90000"/>
              </a:lnSpc>
              <a:spcBef>
                <a:spcPct val="10000"/>
              </a:spcBef>
              <a:buFont typeface="Wingdings" panose="05000000000000000000" pitchFamily="2" charset="2"/>
              <a:buChar char="§"/>
            </a:pPr>
            <a:r>
              <a:rPr lang="en-US" altLang="en-US" sz="3200" b="1" dirty="0"/>
              <a:t>Produces blood cells</a:t>
            </a:r>
          </a:p>
          <a:p>
            <a:pPr lvl="1">
              <a:lnSpc>
                <a:spcPct val="90000"/>
              </a:lnSpc>
              <a:spcBef>
                <a:spcPct val="10000"/>
              </a:spcBef>
              <a:buFont typeface="Wingdings" panose="05000000000000000000" pitchFamily="2" charset="2"/>
              <a:buChar char="§"/>
            </a:pPr>
            <a:r>
              <a:rPr lang="en-US" altLang="en-US" sz="3200" b="1" dirty="0"/>
              <a:t>Serves as a storage area for minerals</a:t>
            </a:r>
          </a:p>
          <a:p>
            <a:pPr lvl="1">
              <a:lnSpc>
                <a:spcPct val="90000"/>
              </a:lnSpc>
              <a:spcBef>
                <a:spcPct val="10000"/>
              </a:spcBef>
              <a:buFont typeface="Wingdings" panose="05000000000000000000" pitchFamily="2" charset="2"/>
              <a:buChar char="§"/>
            </a:pPr>
            <a:r>
              <a:rPr lang="en-US" altLang="en-US" sz="3200" b="1" dirty="0"/>
              <a:t>Can detoxify the body by removing heavy metals and other foreign elements from the blood</a:t>
            </a:r>
          </a:p>
          <a:p>
            <a:pPr lvl="1">
              <a:lnSpc>
                <a:spcPct val="90000"/>
              </a:lnSpc>
            </a:pPr>
            <a:endParaRPr lang="en-US" altLang="en-US" b="1" dirty="0"/>
          </a:p>
        </p:txBody>
      </p:sp>
      <p:pic>
        <p:nvPicPr>
          <p:cNvPr id="22530" name="Picture 2" descr="Image result for oste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453690"/>
            <a:ext cx="2743200"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51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147">
                                            <p:txEl>
                                              <p:pRg st="3" end="3"/>
                                            </p:txEl>
                                          </p:spTgt>
                                        </p:tgtEl>
                                        <p:attrNameLst>
                                          <p:attrName>style.visibility</p:attrName>
                                        </p:attrNameLst>
                                      </p:cBhvr>
                                      <p:to>
                                        <p:strVal val="visible"/>
                                      </p:to>
                                    </p:set>
                                    <p:anim calcmode="lin" valueType="num">
                                      <p:cBhvr additive="base">
                                        <p:cTn id="23"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147">
                                            <p:txEl>
                                              <p:pRg st="4" end="4"/>
                                            </p:txEl>
                                          </p:spTgt>
                                        </p:tgtEl>
                                        <p:attrNameLst>
                                          <p:attrName>style.visibility</p:attrName>
                                        </p:attrNameLst>
                                      </p:cBhvr>
                                      <p:to>
                                        <p:strVal val="visible"/>
                                      </p:to>
                                    </p:set>
                                    <p:anim calcmode="lin" valueType="num">
                                      <p:cBhvr additive="base">
                                        <p:cTn id="29"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147">
                                            <p:txEl>
                                              <p:pRg st="5" end="5"/>
                                            </p:txEl>
                                          </p:spTgt>
                                        </p:tgtEl>
                                        <p:attrNameLst>
                                          <p:attrName>style.visibility</p:attrName>
                                        </p:attrNameLst>
                                      </p:cBhvr>
                                      <p:to>
                                        <p:strVal val="visible"/>
                                      </p:to>
                                    </p:set>
                                    <p:anim calcmode="lin" valueType="num">
                                      <p:cBhvr additive="base">
                                        <p:cTn id="35"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1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147">
                                            <p:txEl>
                                              <p:pRg st="6" end="6"/>
                                            </p:txEl>
                                          </p:spTgt>
                                        </p:tgtEl>
                                        <p:attrNameLst>
                                          <p:attrName>style.visibility</p:attrName>
                                        </p:attrNameLst>
                                      </p:cBhvr>
                                      <p:to>
                                        <p:strVal val="visible"/>
                                      </p:to>
                                    </p:set>
                                    <p:anim calcmode="lin" valueType="num">
                                      <p:cBhvr additive="base">
                                        <p:cTn id="41" dur="5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14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147">
                                            <p:txEl>
                                              <p:pRg st="7" end="7"/>
                                            </p:txEl>
                                          </p:spTgt>
                                        </p:tgtEl>
                                        <p:attrNameLst>
                                          <p:attrName>style.visibility</p:attrName>
                                        </p:attrNameLst>
                                      </p:cBhvr>
                                      <p:to>
                                        <p:strVal val="visible"/>
                                      </p:to>
                                    </p:set>
                                    <p:anim calcmode="lin" valueType="num">
                                      <p:cBhvr additive="base">
                                        <p:cTn id="47" dur="500" fill="hold"/>
                                        <p:tgtEl>
                                          <p:spTgt spid="6147">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14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147">
                                            <p:txEl>
                                              <p:pRg st="8" end="8"/>
                                            </p:txEl>
                                          </p:spTgt>
                                        </p:tgtEl>
                                        <p:attrNameLst>
                                          <p:attrName>style.visibility</p:attrName>
                                        </p:attrNameLst>
                                      </p:cBhvr>
                                      <p:to>
                                        <p:strVal val="visible"/>
                                      </p:to>
                                    </p:set>
                                    <p:anim calcmode="lin" valueType="num">
                                      <p:cBhvr additive="base">
                                        <p:cTn id="53" dur="500" fill="hold"/>
                                        <p:tgtEl>
                                          <p:spTgt spid="6147">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14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007" y="119334"/>
            <a:ext cx="4503562" cy="6738666"/>
          </a:xfrm>
          <a:prstGeom prst="rect">
            <a:avLst/>
          </a:prstGeom>
        </p:spPr>
      </p:pic>
    </p:spTree>
    <p:extLst>
      <p:ext uri="{BB962C8B-B14F-4D97-AF65-F5344CB8AC3E}">
        <p14:creationId xmlns:p14="http://schemas.microsoft.com/office/powerpoint/2010/main" val="441377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343" y="1965998"/>
            <a:ext cx="3421582" cy="3276600"/>
          </a:xfrm>
        </p:spPr>
        <p:txBody>
          <a:bodyPr>
            <a:normAutofit/>
          </a:bodyPr>
          <a:lstStyle/>
          <a:p>
            <a:r>
              <a:rPr lang="en-US" sz="3600" b="1" dirty="0" smtClean="0"/>
              <a:t>Do you recognize any of these bones?</a:t>
            </a:r>
            <a:endParaRPr lang="en-US" sz="36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1000" y="13855"/>
            <a:ext cx="6155257" cy="6844145"/>
          </a:xfrm>
        </p:spPr>
      </p:pic>
      <p:sp>
        <p:nvSpPr>
          <p:cNvPr id="5" name="TextBox 4"/>
          <p:cNvSpPr txBox="1"/>
          <p:nvPr/>
        </p:nvSpPr>
        <p:spPr>
          <a:xfrm>
            <a:off x="4648200" y="1"/>
            <a:ext cx="1447800" cy="461665"/>
          </a:xfrm>
          <a:prstGeom prst="rect">
            <a:avLst/>
          </a:prstGeom>
          <a:noFill/>
        </p:spPr>
        <p:txBody>
          <a:bodyPr wrap="square" rtlCol="0">
            <a:spAutoFit/>
          </a:bodyPr>
          <a:lstStyle/>
          <a:p>
            <a:r>
              <a:rPr lang="en-US" sz="2400" dirty="0"/>
              <a:t>cranium</a:t>
            </a:r>
          </a:p>
        </p:txBody>
      </p:sp>
      <p:sp>
        <p:nvSpPr>
          <p:cNvPr id="6" name="TextBox 5"/>
          <p:cNvSpPr txBox="1"/>
          <p:nvPr/>
        </p:nvSpPr>
        <p:spPr>
          <a:xfrm>
            <a:off x="4648200" y="369378"/>
            <a:ext cx="1447800" cy="461665"/>
          </a:xfrm>
          <a:prstGeom prst="rect">
            <a:avLst/>
          </a:prstGeom>
          <a:noFill/>
        </p:spPr>
        <p:txBody>
          <a:bodyPr wrap="square" rtlCol="0">
            <a:spAutoFit/>
          </a:bodyPr>
          <a:lstStyle/>
          <a:p>
            <a:r>
              <a:rPr lang="en-US" sz="2400" dirty="0"/>
              <a:t>mandible</a:t>
            </a:r>
          </a:p>
        </p:txBody>
      </p:sp>
      <p:sp>
        <p:nvSpPr>
          <p:cNvPr id="7" name="TextBox 6"/>
          <p:cNvSpPr txBox="1"/>
          <p:nvPr/>
        </p:nvSpPr>
        <p:spPr>
          <a:xfrm>
            <a:off x="8153400" y="152401"/>
            <a:ext cx="1447800" cy="461665"/>
          </a:xfrm>
          <a:prstGeom prst="rect">
            <a:avLst/>
          </a:prstGeom>
          <a:noFill/>
        </p:spPr>
        <p:txBody>
          <a:bodyPr wrap="square" rtlCol="0">
            <a:spAutoFit/>
          </a:bodyPr>
          <a:lstStyle/>
          <a:p>
            <a:r>
              <a:rPr lang="en-US" sz="2400" dirty="0"/>
              <a:t>skull</a:t>
            </a:r>
          </a:p>
        </p:txBody>
      </p:sp>
      <p:sp>
        <p:nvSpPr>
          <p:cNvPr id="8" name="TextBox 7"/>
          <p:cNvSpPr txBox="1"/>
          <p:nvPr/>
        </p:nvSpPr>
        <p:spPr>
          <a:xfrm>
            <a:off x="4648200" y="762001"/>
            <a:ext cx="1447800" cy="461665"/>
          </a:xfrm>
          <a:prstGeom prst="rect">
            <a:avLst/>
          </a:prstGeom>
          <a:noFill/>
        </p:spPr>
        <p:txBody>
          <a:bodyPr wrap="square" rtlCol="0">
            <a:spAutoFit/>
          </a:bodyPr>
          <a:lstStyle/>
          <a:p>
            <a:r>
              <a:rPr lang="en-US" sz="2400" dirty="0"/>
              <a:t>clavicle</a:t>
            </a:r>
          </a:p>
        </p:txBody>
      </p:sp>
      <p:sp>
        <p:nvSpPr>
          <p:cNvPr id="9" name="TextBox 8"/>
          <p:cNvSpPr txBox="1"/>
          <p:nvPr/>
        </p:nvSpPr>
        <p:spPr>
          <a:xfrm>
            <a:off x="9104745" y="381001"/>
            <a:ext cx="1447800" cy="830997"/>
          </a:xfrm>
          <a:prstGeom prst="rect">
            <a:avLst/>
          </a:prstGeom>
          <a:noFill/>
        </p:spPr>
        <p:txBody>
          <a:bodyPr wrap="square" rtlCol="0">
            <a:spAutoFit/>
          </a:bodyPr>
          <a:lstStyle/>
          <a:p>
            <a:r>
              <a:rPr lang="en-US" sz="2400" dirty="0"/>
              <a:t>pectoral girdle</a:t>
            </a:r>
          </a:p>
        </p:txBody>
      </p:sp>
      <p:sp>
        <p:nvSpPr>
          <p:cNvPr id="10" name="TextBox 9"/>
          <p:cNvSpPr txBox="1"/>
          <p:nvPr/>
        </p:nvSpPr>
        <p:spPr>
          <a:xfrm>
            <a:off x="9067800" y="1143001"/>
            <a:ext cx="1447800" cy="461665"/>
          </a:xfrm>
          <a:prstGeom prst="rect">
            <a:avLst/>
          </a:prstGeom>
          <a:noFill/>
        </p:spPr>
        <p:txBody>
          <a:bodyPr wrap="square" rtlCol="0">
            <a:spAutoFit/>
          </a:bodyPr>
          <a:lstStyle/>
          <a:p>
            <a:r>
              <a:rPr lang="en-US" sz="2400" dirty="0"/>
              <a:t>scapula</a:t>
            </a:r>
          </a:p>
        </p:txBody>
      </p:sp>
      <p:sp>
        <p:nvSpPr>
          <p:cNvPr id="11" name="TextBox 10"/>
          <p:cNvSpPr txBox="1"/>
          <p:nvPr/>
        </p:nvSpPr>
        <p:spPr>
          <a:xfrm>
            <a:off x="9067800" y="1524001"/>
            <a:ext cx="1447800" cy="461665"/>
          </a:xfrm>
          <a:prstGeom prst="rect">
            <a:avLst/>
          </a:prstGeom>
          <a:noFill/>
        </p:spPr>
        <p:txBody>
          <a:bodyPr wrap="square" rtlCol="0">
            <a:spAutoFit/>
          </a:bodyPr>
          <a:lstStyle/>
          <a:p>
            <a:r>
              <a:rPr lang="en-US" sz="2400" dirty="0"/>
              <a:t>sternum</a:t>
            </a:r>
          </a:p>
        </p:txBody>
      </p:sp>
      <p:sp>
        <p:nvSpPr>
          <p:cNvPr id="12" name="TextBox 11"/>
          <p:cNvSpPr txBox="1"/>
          <p:nvPr/>
        </p:nvSpPr>
        <p:spPr>
          <a:xfrm>
            <a:off x="4572000" y="1367136"/>
            <a:ext cx="1447800" cy="461665"/>
          </a:xfrm>
          <a:prstGeom prst="rect">
            <a:avLst/>
          </a:prstGeom>
          <a:noFill/>
        </p:spPr>
        <p:txBody>
          <a:bodyPr wrap="square" rtlCol="0">
            <a:spAutoFit/>
          </a:bodyPr>
          <a:lstStyle/>
          <a:p>
            <a:r>
              <a:rPr lang="en-US" sz="2400" dirty="0"/>
              <a:t>ribs</a:t>
            </a:r>
          </a:p>
        </p:txBody>
      </p:sp>
      <p:sp>
        <p:nvSpPr>
          <p:cNvPr id="13" name="TextBox 12"/>
          <p:cNvSpPr txBox="1"/>
          <p:nvPr/>
        </p:nvSpPr>
        <p:spPr>
          <a:xfrm>
            <a:off x="4572000" y="1782542"/>
            <a:ext cx="1447800" cy="461665"/>
          </a:xfrm>
          <a:prstGeom prst="rect">
            <a:avLst/>
          </a:prstGeom>
          <a:noFill/>
        </p:spPr>
        <p:txBody>
          <a:bodyPr wrap="square" rtlCol="0">
            <a:spAutoFit/>
          </a:bodyPr>
          <a:lstStyle/>
          <a:p>
            <a:r>
              <a:rPr lang="en-US" sz="2400" dirty="0"/>
              <a:t>humerus</a:t>
            </a:r>
          </a:p>
        </p:txBody>
      </p:sp>
      <p:sp>
        <p:nvSpPr>
          <p:cNvPr id="14" name="TextBox 13"/>
          <p:cNvSpPr txBox="1"/>
          <p:nvPr/>
        </p:nvSpPr>
        <p:spPr>
          <a:xfrm>
            <a:off x="4572000" y="2133601"/>
            <a:ext cx="1447800" cy="461665"/>
          </a:xfrm>
          <a:prstGeom prst="rect">
            <a:avLst/>
          </a:prstGeom>
          <a:noFill/>
        </p:spPr>
        <p:txBody>
          <a:bodyPr wrap="square" rtlCol="0">
            <a:spAutoFit/>
          </a:bodyPr>
          <a:lstStyle/>
          <a:p>
            <a:r>
              <a:rPr lang="en-US" sz="2400" dirty="0"/>
              <a:t>vertebrae</a:t>
            </a:r>
          </a:p>
        </p:txBody>
      </p:sp>
      <p:sp>
        <p:nvSpPr>
          <p:cNvPr id="15" name="TextBox 14"/>
          <p:cNvSpPr txBox="1"/>
          <p:nvPr/>
        </p:nvSpPr>
        <p:spPr>
          <a:xfrm>
            <a:off x="8991600" y="1973760"/>
            <a:ext cx="1560945" cy="769441"/>
          </a:xfrm>
          <a:prstGeom prst="rect">
            <a:avLst/>
          </a:prstGeom>
          <a:noFill/>
        </p:spPr>
        <p:txBody>
          <a:bodyPr wrap="square" rtlCol="0">
            <a:spAutoFit/>
          </a:bodyPr>
          <a:lstStyle/>
          <a:p>
            <a:r>
              <a:rPr lang="en-US" sz="2200" dirty="0"/>
              <a:t>vertebral column</a:t>
            </a:r>
          </a:p>
        </p:txBody>
      </p:sp>
      <p:sp>
        <p:nvSpPr>
          <p:cNvPr id="16" name="TextBox 15"/>
          <p:cNvSpPr txBox="1"/>
          <p:nvPr/>
        </p:nvSpPr>
        <p:spPr>
          <a:xfrm>
            <a:off x="8991600" y="2595266"/>
            <a:ext cx="1676400" cy="461665"/>
          </a:xfrm>
          <a:prstGeom prst="rect">
            <a:avLst/>
          </a:prstGeom>
          <a:noFill/>
        </p:spPr>
        <p:txBody>
          <a:bodyPr wrap="square" rtlCol="0">
            <a:spAutoFit/>
          </a:bodyPr>
          <a:lstStyle/>
          <a:p>
            <a:r>
              <a:rPr lang="en-US" sz="2400" dirty="0"/>
              <a:t>pelvic girdle</a:t>
            </a:r>
          </a:p>
        </p:txBody>
      </p:sp>
      <p:sp>
        <p:nvSpPr>
          <p:cNvPr id="17" name="TextBox 16"/>
          <p:cNvSpPr txBox="1"/>
          <p:nvPr/>
        </p:nvSpPr>
        <p:spPr>
          <a:xfrm>
            <a:off x="4572000" y="2514601"/>
            <a:ext cx="1447800" cy="461665"/>
          </a:xfrm>
          <a:prstGeom prst="rect">
            <a:avLst/>
          </a:prstGeom>
          <a:noFill/>
        </p:spPr>
        <p:txBody>
          <a:bodyPr wrap="square" rtlCol="0">
            <a:spAutoFit/>
          </a:bodyPr>
          <a:lstStyle/>
          <a:p>
            <a:r>
              <a:rPr lang="en-US" sz="2400" dirty="0"/>
              <a:t>ilium</a:t>
            </a:r>
          </a:p>
        </p:txBody>
      </p:sp>
      <p:sp>
        <p:nvSpPr>
          <p:cNvPr id="18" name="TextBox 17"/>
          <p:cNvSpPr txBox="1"/>
          <p:nvPr/>
        </p:nvSpPr>
        <p:spPr>
          <a:xfrm>
            <a:off x="8991600" y="2967336"/>
            <a:ext cx="1447800" cy="461665"/>
          </a:xfrm>
          <a:prstGeom prst="rect">
            <a:avLst/>
          </a:prstGeom>
          <a:noFill/>
        </p:spPr>
        <p:txBody>
          <a:bodyPr wrap="square" rtlCol="0">
            <a:spAutoFit/>
          </a:bodyPr>
          <a:lstStyle/>
          <a:p>
            <a:r>
              <a:rPr lang="en-US" sz="2400" dirty="0"/>
              <a:t>radius</a:t>
            </a:r>
          </a:p>
        </p:txBody>
      </p:sp>
      <p:sp>
        <p:nvSpPr>
          <p:cNvPr id="19" name="TextBox 18"/>
          <p:cNvSpPr txBox="1"/>
          <p:nvPr/>
        </p:nvSpPr>
        <p:spPr>
          <a:xfrm>
            <a:off x="8991600" y="3276601"/>
            <a:ext cx="1447800" cy="461665"/>
          </a:xfrm>
          <a:prstGeom prst="rect">
            <a:avLst/>
          </a:prstGeom>
          <a:noFill/>
        </p:spPr>
        <p:txBody>
          <a:bodyPr wrap="square" rtlCol="0">
            <a:spAutoFit/>
          </a:bodyPr>
          <a:lstStyle/>
          <a:p>
            <a:r>
              <a:rPr lang="en-US" sz="2400" dirty="0"/>
              <a:t>ulna</a:t>
            </a:r>
          </a:p>
        </p:txBody>
      </p:sp>
      <p:sp>
        <p:nvSpPr>
          <p:cNvPr id="20" name="TextBox 19"/>
          <p:cNvSpPr txBox="1"/>
          <p:nvPr/>
        </p:nvSpPr>
        <p:spPr>
          <a:xfrm>
            <a:off x="8991600" y="3657601"/>
            <a:ext cx="1447800" cy="461665"/>
          </a:xfrm>
          <a:prstGeom prst="rect">
            <a:avLst/>
          </a:prstGeom>
          <a:noFill/>
        </p:spPr>
        <p:txBody>
          <a:bodyPr wrap="square" rtlCol="0">
            <a:spAutoFit/>
          </a:bodyPr>
          <a:lstStyle/>
          <a:p>
            <a:r>
              <a:rPr lang="en-US" sz="2400" dirty="0"/>
              <a:t>carpals</a:t>
            </a:r>
          </a:p>
        </p:txBody>
      </p:sp>
      <p:sp>
        <p:nvSpPr>
          <p:cNvPr id="21" name="TextBox 20"/>
          <p:cNvSpPr txBox="1"/>
          <p:nvPr/>
        </p:nvSpPr>
        <p:spPr>
          <a:xfrm>
            <a:off x="8915400" y="4038600"/>
            <a:ext cx="1752600" cy="461665"/>
          </a:xfrm>
          <a:prstGeom prst="rect">
            <a:avLst/>
          </a:prstGeom>
          <a:noFill/>
        </p:spPr>
        <p:txBody>
          <a:bodyPr wrap="square" rtlCol="0">
            <a:spAutoFit/>
          </a:bodyPr>
          <a:lstStyle/>
          <a:p>
            <a:r>
              <a:rPr lang="en-US" sz="2400" dirty="0"/>
              <a:t>metacarpals</a:t>
            </a:r>
          </a:p>
        </p:txBody>
      </p:sp>
      <p:sp>
        <p:nvSpPr>
          <p:cNvPr id="22" name="TextBox 21"/>
          <p:cNvSpPr txBox="1"/>
          <p:nvPr/>
        </p:nvSpPr>
        <p:spPr>
          <a:xfrm>
            <a:off x="8991600" y="4419601"/>
            <a:ext cx="1447800" cy="461665"/>
          </a:xfrm>
          <a:prstGeom prst="rect">
            <a:avLst/>
          </a:prstGeom>
          <a:noFill/>
        </p:spPr>
        <p:txBody>
          <a:bodyPr wrap="square" rtlCol="0">
            <a:spAutoFit/>
          </a:bodyPr>
          <a:lstStyle/>
          <a:p>
            <a:r>
              <a:rPr lang="en-US" sz="2400" dirty="0"/>
              <a:t>phalanges</a:t>
            </a:r>
          </a:p>
        </p:txBody>
      </p:sp>
      <p:sp>
        <p:nvSpPr>
          <p:cNvPr id="23" name="TextBox 22"/>
          <p:cNvSpPr txBox="1"/>
          <p:nvPr/>
        </p:nvSpPr>
        <p:spPr>
          <a:xfrm>
            <a:off x="4495800" y="4114801"/>
            <a:ext cx="1447800" cy="461665"/>
          </a:xfrm>
          <a:prstGeom prst="rect">
            <a:avLst/>
          </a:prstGeom>
          <a:noFill/>
        </p:spPr>
        <p:txBody>
          <a:bodyPr wrap="square" rtlCol="0">
            <a:spAutoFit/>
          </a:bodyPr>
          <a:lstStyle/>
          <a:p>
            <a:r>
              <a:rPr lang="en-US" sz="2400" dirty="0"/>
              <a:t>femur</a:t>
            </a:r>
          </a:p>
        </p:txBody>
      </p:sp>
      <p:sp>
        <p:nvSpPr>
          <p:cNvPr id="24" name="TextBox 23"/>
          <p:cNvSpPr txBox="1"/>
          <p:nvPr/>
        </p:nvSpPr>
        <p:spPr>
          <a:xfrm>
            <a:off x="4495800" y="4562611"/>
            <a:ext cx="1447800" cy="461665"/>
          </a:xfrm>
          <a:prstGeom prst="rect">
            <a:avLst/>
          </a:prstGeom>
          <a:noFill/>
        </p:spPr>
        <p:txBody>
          <a:bodyPr wrap="square" rtlCol="0">
            <a:spAutoFit/>
          </a:bodyPr>
          <a:lstStyle/>
          <a:p>
            <a:r>
              <a:rPr lang="en-US" sz="2400" dirty="0"/>
              <a:t>patella</a:t>
            </a:r>
          </a:p>
        </p:txBody>
      </p:sp>
      <p:sp>
        <p:nvSpPr>
          <p:cNvPr id="25" name="TextBox 24"/>
          <p:cNvSpPr txBox="1"/>
          <p:nvPr/>
        </p:nvSpPr>
        <p:spPr>
          <a:xfrm>
            <a:off x="4495800" y="4948536"/>
            <a:ext cx="1447800" cy="461665"/>
          </a:xfrm>
          <a:prstGeom prst="rect">
            <a:avLst/>
          </a:prstGeom>
          <a:noFill/>
        </p:spPr>
        <p:txBody>
          <a:bodyPr wrap="square" rtlCol="0">
            <a:spAutoFit/>
          </a:bodyPr>
          <a:lstStyle/>
          <a:p>
            <a:r>
              <a:rPr lang="en-US" sz="2400" dirty="0"/>
              <a:t>tibia</a:t>
            </a:r>
          </a:p>
        </p:txBody>
      </p:sp>
      <p:sp>
        <p:nvSpPr>
          <p:cNvPr id="26" name="TextBox 25"/>
          <p:cNvSpPr txBox="1"/>
          <p:nvPr/>
        </p:nvSpPr>
        <p:spPr>
          <a:xfrm>
            <a:off x="4495800" y="5257801"/>
            <a:ext cx="1447800" cy="461665"/>
          </a:xfrm>
          <a:prstGeom prst="rect">
            <a:avLst/>
          </a:prstGeom>
          <a:noFill/>
        </p:spPr>
        <p:txBody>
          <a:bodyPr wrap="square" rtlCol="0">
            <a:spAutoFit/>
          </a:bodyPr>
          <a:lstStyle/>
          <a:p>
            <a:r>
              <a:rPr lang="en-US" sz="2400" dirty="0"/>
              <a:t>fibula</a:t>
            </a:r>
          </a:p>
        </p:txBody>
      </p:sp>
      <p:sp>
        <p:nvSpPr>
          <p:cNvPr id="27" name="TextBox 26"/>
          <p:cNvSpPr txBox="1"/>
          <p:nvPr/>
        </p:nvSpPr>
        <p:spPr>
          <a:xfrm>
            <a:off x="4495800" y="5663971"/>
            <a:ext cx="1447800" cy="461665"/>
          </a:xfrm>
          <a:prstGeom prst="rect">
            <a:avLst/>
          </a:prstGeom>
          <a:noFill/>
        </p:spPr>
        <p:txBody>
          <a:bodyPr wrap="square" rtlCol="0">
            <a:spAutoFit/>
          </a:bodyPr>
          <a:lstStyle/>
          <a:p>
            <a:r>
              <a:rPr lang="en-US" sz="2400" dirty="0"/>
              <a:t>tarsals</a:t>
            </a:r>
          </a:p>
        </p:txBody>
      </p:sp>
      <p:sp>
        <p:nvSpPr>
          <p:cNvPr id="28" name="TextBox 27"/>
          <p:cNvSpPr txBox="1"/>
          <p:nvPr/>
        </p:nvSpPr>
        <p:spPr>
          <a:xfrm>
            <a:off x="4419600" y="6019801"/>
            <a:ext cx="1905000" cy="461665"/>
          </a:xfrm>
          <a:prstGeom prst="rect">
            <a:avLst/>
          </a:prstGeom>
          <a:noFill/>
        </p:spPr>
        <p:txBody>
          <a:bodyPr wrap="square" rtlCol="0">
            <a:spAutoFit/>
          </a:bodyPr>
          <a:lstStyle/>
          <a:p>
            <a:r>
              <a:rPr lang="en-US" sz="2400" dirty="0"/>
              <a:t>metatarsals</a:t>
            </a:r>
          </a:p>
        </p:txBody>
      </p:sp>
      <p:sp>
        <p:nvSpPr>
          <p:cNvPr id="29" name="TextBox 28"/>
          <p:cNvSpPr txBox="1"/>
          <p:nvPr/>
        </p:nvSpPr>
        <p:spPr>
          <a:xfrm>
            <a:off x="4419600" y="6396336"/>
            <a:ext cx="1447800" cy="461665"/>
          </a:xfrm>
          <a:prstGeom prst="rect">
            <a:avLst/>
          </a:prstGeom>
          <a:noFill/>
        </p:spPr>
        <p:txBody>
          <a:bodyPr wrap="square" rtlCol="0">
            <a:spAutoFit/>
          </a:bodyPr>
          <a:lstStyle/>
          <a:p>
            <a:r>
              <a:rPr lang="en-US" sz="2400" dirty="0"/>
              <a:t>phalanges</a:t>
            </a:r>
          </a:p>
        </p:txBody>
      </p:sp>
      <p:sp>
        <p:nvSpPr>
          <p:cNvPr id="45" name="Rounded Rectangle 44"/>
          <p:cNvSpPr/>
          <p:nvPr/>
        </p:nvSpPr>
        <p:spPr>
          <a:xfrm>
            <a:off x="4648200" y="76201"/>
            <a:ext cx="1219200" cy="2931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7" name="Rounded Rectangle 46"/>
          <p:cNvSpPr/>
          <p:nvPr/>
        </p:nvSpPr>
        <p:spPr>
          <a:xfrm>
            <a:off x="4648200" y="436420"/>
            <a:ext cx="1219200" cy="2931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8" name="Rounded Rectangle 47"/>
          <p:cNvSpPr/>
          <p:nvPr/>
        </p:nvSpPr>
        <p:spPr>
          <a:xfrm>
            <a:off x="4648200" y="796499"/>
            <a:ext cx="1219200" cy="2931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9" name="Rounded Rectangle 48"/>
          <p:cNvSpPr/>
          <p:nvPr/>
        </p:nvSpPr>
        <p:spPr>
          <a:xfrm>
            <a:off x="4648200" y="1451379"/>
            <a:ext cx="1219200" cy="2931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0" name="Rounded Rectangle 49"/>
          <p:cNvSpPr/>
          <p:nvPr/>
        </p:nvSpPr>
        <p:spPr>
          <a:xfrm>
            <a:off x="4648200" y="1819410"/>
            <a:ext cx="1219200" cy="2931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1" name="Rounded Rectangle 50"/>
          <p:cNvSpPr/>
          <p:nvPr/>
        </p:nvSpPr>
        <p:spPr>
          <a:xfrm>
            <a:off x="4648200" y="2211891"/>
            <a:ext cx="1219200" cy="2931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2" name="Rounded Rectangle 51"/>
          <p:cNvSpPr/>
          <p:nvPr/>
        </p:nvSpPr>
        <p:spPr>
          <a:xfrm>
            <a:off x="4612409" y="2568441"/>
            <a:ext cx="1219200" cy="2931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3" name="Rounded Rectangle 52"/>
          <p:cNvSpPr/>
          <p:nvPr/>
        </p:nvSpPr>
        <p:spPr>
          <a:xfrm>
            <a:off x="4533900" y="4202624"/>
            <a:ext cx="1219200" cy="2931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4" name="Rounded Rectangle 53"/>
          <p:cNvSpPr/>
          <p:nvPr/>
        </p:nvSpPr>
        <p:spPr>
          <a:xfrm>
            <a:off x="4533900" y="4613181"/>
            <a:ext cx="1219200" cy="2931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5" name="Rounded Rectangle 54"/>
          <p:cNvSpPr/>
          <p:nvPr/>
        </p:nvSpPr>
        <p:spPr>
          <a:xfrm>
            <a:off x="4533900" y="4970935"/>
            <a:ext cx="1219200" cy="2931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6" name="Rounded Rectangle 55"/>
          <p:cNvSpPr/>
          <p:nvPr/>
        </p:nvSpPr>
        <p:spPr>
          <a:xfrm>
            <a:off x="4553527" y="5342044"/>
            <a:ext cx="1219200" cy="2931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7" name="Rounded Rectangle 56"/>
          <p:cNvSpPr/>
          <p:nvPr/>
        </p:nvSpPr>
        <p:spPr>
          <a:xfrm>
            <a:off x="4533900" y="5719388"/>
            <a:ext cx="1219200" cy="2931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8" name="Rounded Rectangle 57"/>
          <p:cNvSpPr/>
          <p:nvPr/>
        </p:nvSpPr>
        <p:spPr>
          <a:xfrm>
            <a:off x="4506191" y="6103159"/>
            <a:ext cx="1437409" cy="2931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9" name="Rounded Rectangle 58"/>
          <p:cNvSpPr/>
          <p:nvPr/>
        </p:nvSpPr>
        <p:spPr>
          <a:xfrm>
            <a:off x="4533900" y="6502826"/>
            <a:ext cx="1219200" cy="2931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0" name="Rounded Rectangle 59"/>
          <p:cNvSpPr/>
          <p:nvPr/>
        </p:nvSpPr>
        <p:spPr>
          <a:xfrm>
            <a:off x="8143008" y="228601"/>
            <a:ext cx="1219200" cy="2931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1" name="Rounded Rectangle 60"/>
          <p:cNvSpPr/>
          <p:nvPr/>
        </p:nvSpPr>
        <p:spPr>
          <a:xfrm>
            <a:off x="9113981" y="521778"/>
            <a:ext cx="1219200" cy="62122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2" name="Rounded Rectangle 61"/>
          <p:cNvSpPr/>
          <p:nvPr/>
        </p:nvSpPr>
        <p:spPr>
          <a:xfrm>
            <a:off x="9113981" y="1227244"/>
            <a:ext cx="1219200" cy="2931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3" name="Rounded Rectangle 62"/>
          <p:cNvSpPr/>
          <p:nvPr/>
        </p:nvSpPr>
        <p:spPr>
          <a:xfrm>
            <a:off x="9113981" y="1597889"/>
            <a:ext cx="1219200" cy="2931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4" name="Rounded Rectangle 63"/>
          <p:cNvSpPr/>
          <p:nvPr/>
        </p:nvSpPr>
        <p:spPr>
          <a:xfrm>
            <a:off x="9067800" y="2050241"/>
            <a:ext cx="1219200" cy="5450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5" name="Rounded Rectangle 64"/>
          <p:cNvSpPr/>
          <p:nvPr/>
        </p:nvSpPr>
        <p:spPr>
          <a:xfrm>
            <a:off x="9067800" y="2683318"/>
            <a:ext cx="1484744" cy="2931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6" name="Rounded Rectangle 65"/>
          <p:cNvSpPr/>
          <p:nvPr/>
        </p:nvSpPr>
        <p:spPr>
          <a:xfrm>
            <a:off x="9081655" y="3051579"/>
            <a:ext cx="1219200" cy="2931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7" name="Rounded Rectangle 66"/>
          <p:cNvSpPr/>
          <p:nvPr/>
        </p:nvSpPr>
        <p:spPr>
          <a:xfrm>
            <a:off x="9067800" y="3373583"/>
            <a:ext cx="1219200" cy="2931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8" name="Rounded Rectangle 67"/>
          <p:cNvSpPr/>
          <p:nvPr/>
        </p:nvSpPr>
        <p:spPr>
          <a:xfrm>
            <a:off x="9081655" y="3738266"/>
            <a:ext cx="1219200" cy="2931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9" name="Rounded Rectangle 68"/>
          <p:cNvSpPr/>
          <p:nvPr/>
        </p:nvSpPr>
        <p:spPr>
          <a:xfrm>
            <a:off x="9033166" y="4103256"/>
            <a:ext cx="1558635" cy="2931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0" name="Rounded Rectangle 69"/>
          <p:cNvSpPr/>
          <p:nvPr/>
        </p:nvSpPr>
        <p:spPr>
          <a:xfrm>
            <a:off x="9067800" y="4495801"/>
            <a:ext cx="1371600" cy="2931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1" name="Title 1"/>
          <p:cNvSpPr txBox="1">
            <a:spLocks/>
          </p:cNvSpPr>
          <p:nvPr/>
        </p:nvSpPr>
        <p:spPr>
          <a:xfrm>
            <a:off x="550343" y="228600"/>
            <a:ext cx="3640657" cy="1905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Bones of the Human Skeleton</a:t>
            </a:r>
            <a:endParaRPr lang="en-US" b="1" dirty="0"/>
          </a:p>
        </p:txBody>
      </p:sp>
    </p:spTree>
    <p:extLst>
      <p:ext uri="{BB962C8B-B14F-4D97-AF65-F5344CB8AC3E}">
        <p14:creationId xmlns:p14="http://schemas.microsoft.com/office/powerpoint/2010/main" val="260396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47"/>
                                        </p:tgtEl>
                                      </p:cBhvr>
                                    </p:animEffect>
                                    <p:set>
                                      <p:cBhvr>
                                        <p:cTn id="11" dur="1" fill="hold">
                                          <p:stCondLst>
                                            <p:cond delay="499"/>
                                          </p:stCondLst>
                                        </p:cTn>
                                        <p:tgtEl>
                                          <p:spTgt spid="4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0" nodeType="clickEffect">
                                  <p:stCondLst>
                                    <p:cond delay="0"/>
                                  </p:stCondLst>
                                  <p:childTnLst>
                                    <p:anim calcmode="lin" valueType="num">
                                      <p:cBhvr additive="base">
                                        <p:cTn id="15" dur="500"/>
                                        <p:tgtEl>
                                          <p:spTgt spid="60"/>
                                        </p:tgtEl>
                                        <p:attrNameLst>
                                          <p:attrName>ppt_x</p:attrName>
                                        </p:attrNameLst>
                                      </p:cBhvr>
                                      <p:tavLst>
                                        <p:tav tm="0">
                                          <p:val>
                                            <p:strVal val="ppt_x"/>
                                          </p:val>
                                        </p:tav>
                                        <p:tav tm="100000">
                                          <p:val>
                                            <p:strVal val="ppt_x"/>
                                          </p:val>
                                        </p:tav>
                                      </p:tavLst>
                                    </p:anim>
                                    <p:anim calcmode="lin" valueType="num">
                                      <p:cBhvr additive="base">
                                        <p:cTn id="16" dur="500"/>
                                        <p:tgtEl>
                                          <p:spTgt spid="60"/>
                                        </p:tgtEl>
                                        <p:attrNameLst>
                                          <p:attrName>ppt_y</p:attrName>
                                        </p:attrNameLst>
                                      </p:cBhvr>
                                      <p:tavLst>
                                        <p:tav tm="0">
                                          <p:val>
                                            <p:strVal val="ppt_y"/>
                                          </p:val>
                                        </p:tav>
                                        <p:tav tm="100000">
                                          <p:val>
                                            <p:strVal val="1+ppt_h/2"/>
                                          </p:val>
                                        </p:tav>
                                      </p:tavLst>
                                    </p:anim>
                                    <p:set>
                                      <p:cBhvr>
                                        <p:cTn id="17" dur="1" fill="hold">
                                          <p:stCondLst>
                                            <p:cond delay="499"/>
                                          </p:stCondLst>
                                        </p:cTn>
                                        <p:tgtEl>
                                          <p:spTgt spid="6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2" presetClass="exit" presetSubtype="0" fill="hold" grpId="0" nodeType="clickEffect">
                                  <p:stCondLst>
                                    <p:cond delay="0"/>
                                  </p:stCondLst>
                                  <p:childTnLst>
                                    <p:animEffect transition="out" filter="fade">
                                      <p:cBhvr>
                                        <p:cTn id="21" dur="1000"/>
                                        <p:tgtEl>
                                          <p:spTgt spid="48"/>
                                        </p:tgtEl>
                                      </p:cBhvr>
                                    </p:animEffect>
                                    <p:anim calcmode="lin" valueType="num">
                                      <p:cBhvr>
                                        <p:cTn id="22" dur="1000"/>
                                        <p:tgtEl>
                                          <p:spTgt spid="48"/>
                                        </p:tgtEl>
                                        <p:attrNameLst>
                                          <p:attrName>ppt_x</p:attrName>
                                        </p:attrNameLst>
                                      </p:cBhvr>
                                      <p:tavLst>
                                        <p:tav tm="0">
                                          <p:val>
                                            <p:strVal val="ppt_x"/>
                                          </p:val>
                                        </p:tav>
                                        <p:tav tm="100000">
                                          <p:val>
                                            <p:strVal val="ppt_x"/>
                                          </p:val>
                                        </p:tav>
                                      </p:tavLst>
                                    </p:anim>
                                    <p:anim calcmode="lin" valueType="num">
                                      <p:cBhvr>
                                        <p:cTn id="23" dur="1000"/>
                                        <p:tgtEl>
                                          <p:spTgt spid="48"/>
                                        </p:tgtEl>
                                        <p:attrNameLst>
                                          <p:attrName>ppt_y</p:attrName>
                                        </p:attrNameLst>
                                      </p:cBhvr>
                                      <p:tavLst>
                                        <p:tav tm="0">
                                          <p:val>
                                            <p:strVal val="ppt_y"/>
                                          </p:val>
                                        </p:tav>
                                        <p:tav tm="100000">
                                          <p:val>
                                            <p:strVal val="ppt_y+.1"/>
                                          </p:val>
                                        </p:tav>
                                      </p:tavLst>
                                    </p:anim>
                                    <p:set>
                                      <p:cBhvr>
                                        <p:cTn id="24" dur="1" fill="hold">
                                          <p:stCondLst>
                                            <p:cond delay="999"/>
                                          </p:stCondLst>
                                        </p:cTn>
                                        <p:tgtEl>
                                          <p:spTgt spid="4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6" presetClass="exit" presetSubtype="21" fill="hold" grpId="0" nodeType="clickEffect">
                                  <p:stCondLst>
                                    <p:cond delay="0"/>
                                  </p:stCondLst>
                                  <p:childTnLst>
                                    <p:animEffect transition="out" filter="barn(inVertical)">
                                      <p:cBhvr>
                                        <p:cTn id="28" dur="500"/>
                                        <p:tgtEl>
                                          <p:spTgt spid="61"/>
                                        </p:tgtEl>
                                      </p:cBhvr>
                                    </p:animEffect>
                                    <p:set>
                                      <p:cBhvr>
                                        <p:cTn id="29" dur="1" fill="hold">
                                          <p:stCondLst>
                                            <p:cond delay="499"/>
                                          </p:stCondLst>
                                        </p:cTn>
                                        <p:tgtEl>
                                          <p:spTgt spid="6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53" presetClass="exit" presetSubtype="32" fill="hold" grpId="0" nodeType="clickEffect">
                                  <p:stCondLst>
                                    <p:cond delay="0"/>
                                  </p:stCondLst>
                                  <p:childTnLst>
                                    <p:anim calcmode="lin" valueType="num">
                                      <p:cBhvr>
                                        <p:cTn id="33" dur="500"/>
                                        <p:tgtEl>
                                          <p:spTgt spid="62"/>
                                        </p:tgtEl>
                                        <p:attrNameLst>
                                          <p:attrName>ppt_w</p:attrName>
                                        </p:attrNameLst>
                                      </p:cBhvr>
                                      <p:tavLst>
                                        <p:tav tm="0">
                                          <p:val>
                                            <p:strVal val="ppt_w"/>
                                          </p:val>
                                        </p:tav>
                                        <p:tav tm="100000">
                                          <p:val>
                                            <p:fltVal val="0"/>
                                          </p:val>
                                        </p:tav>
                                      </p:tavLst>
                                    </p:anim>
                                    <p:anim calcmode="lin" valueType="num">
                                      <p:cBhvr>
                                        <p:cTn id="34" dur="500"/>
                                        <p:tgtEl>
                                          <p:spTgt spid="62"/>
                                        </p:tgtEl>
                                        <p:attrNameLst>
                                          <p:attrName>ppt_h</p:attrName>
                                        </p:attrNameLst>
                                      </p:cBhvr>
                                      <p:tavLst>
                                        <p:tav tm="0">
                                          <p:val>
                                            <p:strVal val="ppt_h"/>
                                          </p:val>
                                        </p:tav>
                                        <p:tav tm="100000">
                                          <p:val>
                                            <p:fltVal val="0"/>
                                          </p:val>
                                        </p:tav>
                                      </p:tavLst>
                                    </p:anim>
                                    <p:animEffect transition="out" filter="fade">
                                      <p:cBhvr>
                                        <p:cTn id="35" dur="500"/>
                                        <p:tgtEl>
                                          <p:spTgt spid="62"/>
                                        </p:tgtEl>
                                      </p:cBhvr>
                                    </p:animEffect>
                                    <p:set>
                                      <p:cBhvr>
                                        <p:cTn id="36" dur="1" fill="hold">
                                          <p:stCondLst>
                                            <p:cond delay="499"/>
                                          </p:stCondLst>
                                        </p:cTn>
                                        <p:tgtEl>
                                          <p:spTgt spid="6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1" presetClass="exit" presetSubtype="0" fill="hold" grpId="0" nodeType="clickEffect">
                                  <p:stCondLst>
                                    <p:cond delay="0"/>
                                  </p:stCondLst>
                                  <p:childTnLst>
                                    <p:anim calcmode="lin" valueType="num">
                                      <p:cBhvr>
                                        <p:cTn id="40" dur="1000"/>
                                        <p:tgtEl>
                                          <p:spTgt spid="63"/>
                                        </p:tgtEl>
                                        <p:attrNameLst>
                                          <p:attrName>ppt_w</p:attrName>
                                        </p:attrNameLst>
                                      </p:cBhvr>
                                      <p:tavLst>
                                        <p:tav tm="0">
                                          <p:val>
                                            <p:strVal val="ppt_w"/>
                                          </p:val>
                                        </p:tav>
                                        <p:tav tm="100000">
                                          <p:val>
                                            <p:fltVal val="0"/>
                                          </p:val>
                                        </p:tav>
                                      </p:tavLst>
                                    </p:anim>
                                    <p:anim calcmode="lin" valueType="num">
                                      <p:cBhvr>
                                        <p:cTn id="41" dur="1000"/>
                                        <p:tgtEl>
                                          <p:spTgt spid="63"/>
                                        </p:tgtEl>
                                        <p:attrNameLst>
                                          <p:attrName>ppt_h</p:attrName>
                                        </p:attrNameLst>
                                      </p:cBhvr>
                                      <p:tavLst>
                                        <p:tav tm="0">
                                          <p:val>
                                            <p:strVal val="ppt_h"/>
                                          </p:val>
                                        </p:tav>
                                        <p:tav tm="100000">
                                          <p:val>
                                            <p:fltVal val="0"/>
                                          </p:val>
                                        </p:tav>
                                      </p:tavLst>
                                    </p:anim>
                                    <p:anim calcmode="lin" valueType="num">
                                      <p:cBhvr>
                                        <p:cTn id="42" dur="1000"/>
                                        <p:tgtEl>
                                          <p:spTgt spid="63"/>
                                        </p:tgtEl>
                                        <p:attrNameLst>
                                          <p:attrName>style.rotation</p:attrName>
                                        </p:attrNameLst>
                                      </p:cBhvr>
                                      <p:tavLst>
                                        <p:tav tm="0">
                                          <p:val>
                                            <p:fltVal val="0"/>
                                          </p:val>
                                        </p:tav>
                                        <p:tav tm="100000">
                                          <p:val>
                                            <p:fltVal val="90"/>
                                          </p:val>
                                        </p:tav>
                                      </p:tavLst>
                                    </p:anim>
                                    <p:animEffect transition="out" filter="fade">
                                      <p:cBhvr>
                                        <p:cTn id="43" dur="1000"/>
                                        <p:tgtEl>
                                          <p:spTgt spid="63"/>
                                        </p:tgtEl>
                                      </p:cBhvr>
                                    </p:animEffect>
                                    <p:set>
                                      <p:cBhvr>
                                        <p:cTn id="44" dur="1" fill="hold">
                                          <p:stCondLst>
                                            <p:cond delay="999"/>
                                          </p:stCondLst>
                                        </p:cTn>
                                        <p:tgtEl>
                                          <p:spTgt spid="6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grpId="0" nodeType="clickEffect">
                                  <p:stCondLst>
                                    <p:cond delay="0"/>
                                  </p:stCondLst>
                                  <p:childTnLst>
                                    <p:anim calcmode="lin" valueType="num">
                                      <p:cBhvr>
                                        <p:cTn id="48" dur="500"/>
                                        <p:tgtEl>
                                          <p:spTgt spid="49"/>
                                        </p:tgtEl>
                                        <p:attrNameLst>
                                          <p:attrName>ppt_w</p:attrName>
                                        </p:attrNameLst>
                                      </p:cBhvr>
                                      <p:tavLst>
                                        <p:tav tm="0">
                                          <p:val>
                                            <p:strVal val="ppt_w"/>
                                          </p:val>
                                        </p:tav>
                                        <p:tav tm="100000">
                                          <p:val>
                                            <p:fltVal val="0"/>
                                          </p:val>
                                        </p:tav>
                                      </p:tavLst>
                                    </p:anim>
                                    <p:anim calcmode="lin" valueType="num">
                                      <p:cBhvr>
                                        <p:cTn id="49" dur="500"/>
                                        <p:tgtEl>
                                          <p:spTgt spid="49"/>
                                        </p:tgtEl>
                                        <p:attrNameLst>
                                          <p:attrName>ppt_h</p:attrName>
                                        </p:attrNameLst>
                                      </p:cBhvr>
                                      <p:tavLst>
                                        <p:tav tm="0">
                                          <p:val>
                                            <p:strVal val="ppt_h"/>
                                          </p:val>
                                        </p:tav>
                                        <p:tav tm="100000">
                                          <p:val>
                                            <p:fltVal val="0"/>
                                          </p:val>
                                        </p:tav>
                                      </p:tavLst>
                                    </p:anim>
                                    <p:animEffect transition="out" filter="fade">
                                      <p:cBhvr>
                                        <p:cTn id="50" dur="500"/>
                                        <p:tgtEl>
                                          <p:spTgt spid="49"/>
                                        </p:tgtEl>
                                      </p:cBhvr>
                                    </p:animEffect>
                                    <p:set>
                                      <p:cBhvr>
                                        <p:cTn id="51" dur="1" fill="hold">
                                          <p:stCondLst>
                                            <p:cond delay="499"/>
                                          </p:stCondLst>
                                        </p:cTn>
                                        <p:tgtEl>
                                          <p:spTgt spid="4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6" presetClass="exit" presetSubtype="32" fill="hold" grpId="0" nodeType="clickEffect">
                                  <p:stCondLst>
                                    <p:cond delay="0"/>
                                  </p:stCondLst>
                                  <p:childTnLst>
                                    <p:animEffect transition="out" filter="circle(out)">
                                      <p:cBhvr>
                                        <p:cTn id="55" dur="2000"/>
                                        <p:tgtEl>
                                          <p:spTgt spid="50"/>
                                        </p:tgtEl>
                                      </p:cBhvr>
                                    </p:animEffect>
                                    <p:set>
                                      <p:cBhvr>
                                        <p:cTn id="56" dur="1" fill="hold">
                                          <p:stCondLst>
                                            <p:cond delay="1999"/>
                                          </p:stCondLst>
                                        </p:cTn>
                                        <p:tgtEl>
                                          <p:spTgt spid="50"/>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6" presetClass="exit" presetSubtype="0" fill="hold" grpId="0" nodeType="clickEffect">
                                  <p:stCondLst>
                                    <p:cond delay="0"/>
                                  </p:stCondLst>
                                  <p:childTnLst>
                                    <p:animEffect transition="out" filter="wipe(down)">
                                      <p:cBhvr>
                                        <p:cTn id="60" dur="180" accel="50000">
                                          <p:stCondLst>
                                            <p:cond delay="1820"/>
                                          </p:stCondLst>
                                        </p:cTn>
                                        <p:tgtEl>
                                          <p:spTgt spid="51"/>
                                        </p:tgtEl>
                                      </p:cBhvr>
                                    </p:animEffect>
                                    <p:anim calcmode="lin" valueType="num">
                                      <p:cBhvr>
                                        <p:cTn id="61" dur="1822" tmFilter="0,0; 0.14,0.31; 0.43,0.73; 0.71,0.91; 1.0,1.0">
                                          <p:stCondLst>
                                            <p:cond delay="0"/>
                                          </p:stCondLst>
                                        </p:cTn>
                                        <p:tgtEl>
                                          <p:spTgt spid="51"/>
                                        </p:tgtEl>
                                        <p:attrNameLst>
                                          <p:attrName>ppt_x</p:attrName>
                                        </p:attrNameLst>
                                      </p:cBhvr>
                                      <p:tavLst>
                                        <p:tav tm="0">
                                          <p:val>
                                            <p:strVal val="ppt_x"/>
                                          </p:val>
                                        </p:tav>
                                        <p:tav tm="100000">
                                          <p:val>
                                            <p:strVal val="#ppt_x+0.25"/>
                                          </p:val>
                                        </p:tav>
                                      </p:tavLst>
                                    </p:anim>
                                    <p:anim calcmode="lin" valueType="num">
                                      <p:cBhvr>
                                        <p:cTn id="62" dur="178">
                                          <p:stCondLst>
                                            <p:cond delay="1822"/>
                                          </p:stCondLst>
                                        </p:cTn>
                                        <p:tgtEl>
                                          <p:spTgt spid="51"/>
                                        </p:tgtEl>
                                        <p:attrNameLst>
                                          <p:attrName>ppt_x</p:attrName>
                                        </p:attrNameLst>
                                      </p:cBhvr>
                                      <p:tavLst>
                                        <p:tav tm="0">
                                          <p:val>
                                            <p:strVal val="ppt_x"/>
                                          </p:val>
                                        </p:tav>
                                        <p:tav tm="100000">
                                          <p:val>
                                            <p:strVal val="ppt_x"/>
                                          </p:val>
                                        </p:tav>
                                      </p:tavLst>
                                    </p:anim>
                                    <p:anim calcmode="lin" valueType="num">
                                      <p:cBhvr>
                                        <p:cTn id="63" dur="664" tmFilter="0.0,0.0;0.25,0.07;0.50,0.2;0.75,0.467;1.0,1.0">
                                          <p:stCondLst>
                                            <p:cond delay="0"/>
                                          </p:stCondLst>
                                        </p:cTn>
                                        <p:tgtEl>
                                          <p:spTgt spid="5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64" dur="664" tmFilter="0, 0; 0.125,0.2665; 0.25,0.4; 0.375,0.465; 0.5,0.5;  0.625,0.535; 0.75,0.6; 0.875,0.7335; 1,1">
                                          <p:stCondLst>
                                            <p:cond delay="664"/>
                                          </p:stCondLst>
                                        </p:cTn>
                                        <p:tgtEl>
                                          <p:spTgt spid="5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65" dur="332" tmFilter="0, 0; 0.125,0.2665; 0.25,0.4; 0.375,0.465; 0.5,0.5;  0.625,0.535; 0.75,0.6; 0.875,0.7335; 1,1">
                                          <p:stCondLst>
                                            <p:cond delay="1324"/>
                                          </p:stCondLst>
                                        </p:cTn>
                                        <p:tgtEl>
                                          <p:spTgt spid="5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66" dur="164" tmFilter="0, 0; 0.125,0.2665; 0.25,0.4; 0.375,0.465; 0.5,0.5;  0.625,0.535; 0.75,0.6; 0.875,0.7335; 1,1">
                                          <p:stCondLst>
                                            <p:cond delay="1656"/>
                                          </p:stCondLst>
                                        </p:cTn>
                                        <p:tgtEl>
                                          <p:spTgt spid="5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67" dur="180" accel="50000">
                                          <p:stCondLst>
                                            <p:cond delay="1820"/>
                                          </p:stCondLst>
                                        </p:cTn>
                                        <p:tgtEl>
                                          <p:spTgt spid="51"/>
                                        </p:tgtEl>
                                        <p:attrNameLst>
                                          <p:attrName>ppt_y</p:attrName>
                                        </p:attrNameLst>
                                      </p:cBhvr>
                                      <p:tavLst>
                                        <p:tav tm="0">
                                          <p:val>
                                            <p:strVal val="ppt_y"/>
                                          </p:val>
                                        </p:tav>
                                        <p:tav tm="100000">
                                          <p:val>
                                            <p:strVal val="ppt_y+ppt_h"/>
                                          </p:val>
                                        </p:tav>
                                      </p:tavLst>
                                    </p:anim>
                                    <p:animScale>
                                      <p:cBhvr>
                                        <p:cTn id="68" dur="26">
                                          <p:stCondLst>
                                            <p:cond delay="620"/>
                                          </p:stCondLst>
                                        </p:cTn>
                                        <p:tgtEl>
                                          <p:spTgt spid="51"/>
                                        </p:tgtEl>
                                      </p:cBhvr>
                                      <p:to x="100000" y="60000"/>
                                    </p:animScale>
                                    <p:animScale>
                                      <p:cBhvr>
                                        <p:cTn id="69" dur="166" decel="50000">
                                          <p:stCondLst>
                                            <p:cond delay="646"/>
                                          </p:stCondLst>
                                        </p:cTn>
                                        <p:tgtEl>
                                          <p:spTgt spid="51"/>
                                        </p:tgtEl>
                                      </p:cBhvr>
                                      <p:to x="100000" y="100000"/>
                                    </p:animScale>
                                    <p:animScale>
                                      <p:cBhvr>
                                        <p:cTn id="70" dur="26">
                                          <p:stCondLst>
                                            <p:cond delay="1312"/>
                                          </p:stCondLst>
                                        </p:cTn>
                                        <p:tgtEl>
                                          <p:spTgt spid="51"/>
                                        </p:tgtEl>
                                      </p:cBhvr>
                                      <p:to x="100000" y="80000"/>
                                    </p:animScale>
                                    <p:animScale>
                                      <p:cBhvr>
                                        <p:cTn id="71" dur="166" decel="50000">
                                          <p:stCondLst>
                                            <p:cond delay="1338"/>
                                          </p:stCondLst>
                                        </p:cTn>
                                        <p:tgtEl>
                                          <p:spTgt spid="51"/>
                                        </p:tgtEl>
                                      </p:cBhvr>
                                      <p:to x="100000" y="100000"/>
                                    </p:animScale>
                                    <p:animScale>
                                      <p:cBhvr>
                                        <p:cTn id="72" dur="26">
                                          <p:stCondLst>
                                            <p:cond delay="1642"/>
                                          </p:stCondLst>
                                        </p:cTn>
                                        <p:tgtEl>
                                          <p:spTgt spid="51"/>
                                        </p:tgtEl>
                                      </p:cBhvr>
                                      <p:to x="100000" y="90000"/>
                                    </p:animScale>
                                    <p:animScale>
                                      <p:cBhvr>
                                        <p:cTn id="73" dur="166" decel="50000">
                                          <p:stCondLst>
                                            <p:cond delay="1668"/>
                                          </p:stCondLst>
                                        </p:cTn>
                                        <p:tgtEl>
                                          <p:spTgt spid="51"/>
                                        </p:tgtEl>
                                      </p:cBhvr>
                                      <p:to x="100000" y="100000"/>
                                    </p:animScale>
                                    <p:animScale>
                                      <p:cBhvr>
                                        <p:cTn id="74" dur="26">
                                          <p:stCondLst>
                                            <p:cond delay="1808"/>
                                          </p:stCondLst>
                                        </p:cTn>
                                        <p:tgtEl>
                                          <p:spTgt spid="51"/>
                                        </p:tgtEl>
                                      </p:cBhvr>
                                      <p:to x="100000" y="95000"/>
                                    </p:animScale>
                                    <p:animScale>
                                      <p:cBhvr>
                                        <p:cTn id="75" dur="166" decel="50000">
                                          <p:stCondLst>
                                            <p:cond delay="1834"/>
                                          </p:stCondLst>
                                        </p:cTn>
                                        <p:tgtEl>
                                          <p:spTgt spid="51"/>
                                        </p:tgtEl>
                                      </p:cBhvr>
                                      <p:to x="100000" y="100000"/>
                                    </p:animScale>
                                    <p:set>
                                      <p:cBhvr>
                                        <p:cTn id="76" dur="1" fill="hold">
                                          <p:stCondLst>
                                            <p:cond delay="1999"/>
                                          </p:stCondLst>
                                        </p:cTn>
                                        <p:tgtEl>
                                          <p:spTgt spid="51"/>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4" presetClass="exit" presetSubtype="10" fill="hold" grpId="0" nodeType="clickEffect">
                                  <p:stCondLst>
                                    <p:cond delay="0"/>
                                  </p:stCondLst>
                                  <p:childTnLst>
                                    <p:animEffect transition="out" filter="randombar(horizontal)">
                                      <p:cBhvr>
                                        <p:cTn id="80" dur="500"/>
                                        <p:tgtEl>
                                          <p:spTgt spid="64"/>
                                        </p:tgtEl>
                                      </p:cBhvr>
                                    </p:animEffect>
                                    <p:set>
                                      <p:cBhvr>
                                        <p:cTn id="81" dur="1" fill="hold">
                                          <p:stCondLst>
                                            <p:cond delay="499"/>
                                          </p:stCondLst>
                                        </p:cTn>
                                        <p:tgtEl>
                                          <p:spTgt spid="64"/>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31" presetClass="exit" presetSubtype="0" fill="hold" grpId="0" nodeType="clickEffect">
                                  <p:stCondLst>
                                    <p:cond delay="0"/>
                                  </p:stCondLst>
                                  <p:childTnLst>
                                    <p:anim calcmode="lin" valueType="num">
                                      <p:cBhvr>
                                        <p:cTn id="85" dur="1000"/>
                                        <p:tgtEl>
                                          <p:spTgt spid="65"/>
                                        </p:tgtEl>
                                        <p:attrNameLst>
                                          <p:attrName>ppt_w</p:attrName>
                                        </p:attrNameLst>
                                      </p:cBhvr>
                                      <p:tavLst>
                                        <p:tav tm="0">
                                          <p:val>
                                            <p:strVal val="ppt_w"/>
                                          </p:val>
                                        </p:tav>
                                        <p:tav tm="100000">
                                          <p:val>
                                            <p:fltVal val="0"/>
                                          </p:val>
                                        </p:tav>
                                      </p:tavLst>
                                    </p:anim>
                                    <p:anim calcmode="lin" valueType="num">
                                      <p:cBhvr>
                                        <p:cTn id="86" dur="1000"/>
                                        <p:tgtEl>
                                          <p:spTgt spid="65"/>
                                        </p:tgtEl>
                                        <p:attrNameLst>
                                          <p:attrName>ppt_h</p:attrName>
                                        </p:attrNameLst>
                                      </p:cBhvr>
                                      <p:tavLst>
                                        <p:tav tm="0">
                                          <p:val>
                                            <p:strVal val="ppt_h"/>
                                          </p:val>
                                        </p:tav>
                                        <p:tav tm="100000">
                                          <p:val>
                                            <p:fltVal val="0"/>
                                          </p:val>
                                        </p:tav>
                                      </p:tavLst>
                                    </p:anim>
                                    <p:anim calcmode="lin" valueType="num">
                                      <p:cBhvr>
                                        <p:cTn id="87" dur="1000"/>
                                        <p:tgtEl>
                                          <p:spTgt spid="65"/>
                                        </p:tgtEl>
                                        <p:attrNameLst>
                                          <p:attrName>style.rotation</p:attrName>
                                        </p:attrNameLst>
                                      </p:cBhvr>
                                      <p:tavLst>
                                        <p:tav tm="0">
                                          <p:val>
                                            <p:fltVal val="0"/>
                                          </p:val>
                                        </p:tav>
                                        <p:tav tm="100000">
                                          <p:val>
                                            <p:fltVal val="90"/>
                                          </p:val>
                                        </p:tav>
                                      </p:tavLst>
                                    </p:anim>
                                    <p:animEffect transition="out" filter="fade">
                                      <p:cBhvr>
                                        <p:cTn id="88" dur="1000"/>
                                        <p:tgtEl>
                                          <p:spTgt spid="65"/>
                                        </p:tgtEl>
                                      </p:cBhvr>
                                    </p:animEffect>
                                    <p:set>
                                      <p:cBhvr>
                                        <p:cTn id="89" dur="1" fill="hold">
                                          <p:stCondLst>
                                            <p:cond delay="999"/>
                                          </p:stCondLst>
                                        </p:cTn>
                                        <p:tgtEl>
                                          <p:spTgt spid="65"/>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grpId="0" nodeType="clickEffect">
                                  <p:stCondLst>
                                    <p:cond delay="0"/>
                                  </p:stCondLst>
                                  <p:childTnLst>
                                    <p:set>
                                      <p:cBhvr>
                                        <p:cTn id="93" dur="1" fill="hold">
                                          <p:stCondLst>
                                            <p:cond delay="0"/>
                                          </p:stCondLst>
                                        </p:cTn>
                                        <p:tgtEl>
                                          <p:spTgt spid="52"/>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0" nodeType="clickEffect">
                                  <p:stCondLst>
                                    <p:cond delay="0"/>
                                  </p:stCondLst>
                                  <p:childTnLst>
                                    <p:animEffect transition="out" filter="fade">
                                      <p:cBhvr>
                                        <p:cTn id="97" dur="500"/>
                                        <p:tgtEl>
                                          <p:spTgt spid="66"/>
                                        </p:tgtEl>
                                      </p:cBhvr>
                                    </p:animEffect>
                                    <p:set>
                                      <p:cBhvr>
                                        <p:cTn id="98" dur="1" fill="hold">
                                          <p:stCondLst>
                                            <p:cond delay="499"/>
                                          </p:stCondLst>
                                        </p:cTn>
                                        <p:tgtEl>
                                          <p:spTgt spid="66"/>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 presetClass="exit" presetSubtype="4" fill="hold" grpId="0" nodeType="clickEffect">
                                  <p:stCondLst>
                                    <p:cond delay="0"/>
                                  </p:stCondLst>
                                  <p:childTnLst>
                                    <p:anim calcmode="lin" valueType="num">
                                      <p:cBhvr additive="base">
                                        <p:cTn id="102" dur="500"/>
                                        <p:tgtEl>
                                          <p:spTgt spid="67"/>
                                        </p:tgtEl>
                                        <p:attrNameLst>
                                          <p:attrName>ppt_x</p:attrName>
                                        </p:attrNameLst>
                                      </p:cBhvr>
                                      <p:tavLst>
                                        <p:tav tm="0">
                                          <p:val>
                                            <p:strVal val="ppt_x"/>
                                          </p:val>
                                        </p:tav>
                                        <p:tav tm="100000">
                                          <p:val>
                                            <p:strVal val="ppt_x"/>
                                          </p:val>
                                        </p:tav>
                                      </p:tavLst>
                                    </p:anim>
                                    <p:anim calcmode="lin" valueType="num">
                                      <p:cBhvr additive="base">
                                        <p:cTn id="103" dur="500"/>
                                        <p:tgtEl>
                                          <p:spTgt spid="67"/>
                                        </p:tgtEl>
                                        <p:attrNameLst>
                                          <p:attrName>ppt_y</p:attrName>
                                        </p:attrNameLst>
                                      </p:cBhvr>
                                      <p:tavLst>
                                        <p:tav tm="0">
                                          <p:val>
                                            <p:strVal val="ppt_y"/>
                                          </p:val>
                                        </p:tav>
                                        <p:tav tm="100000">
                                          <p:val>
                                            <p:strVal val="1+ppt_h/2"/>
                                          </p:val>
                                        </p:tav>
                                      </p:tavLst>
                                    </p:anim>
                                    <p:set>
                                      <p:cBhvr>
                                        <p:cTn id="104" dur="1" fill="hold">
                                          <p:stCondLst>
                                            <p:cond delay="499"/>
                                          </p:stCondLst>
                                        </p:cTn>
                                        <p:tgtEl>
                                          <p:spTgt spid="67"/>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42" presetClass="exit" presetSubtype="0" fill="hold" grpId="0" nodeType="clickEffect">
                                  <p:stCondLst>
                                    <p:cond delay="0"/>
                                  </p:stCondLst>
                                  <p:childTnLst>
                                    <p:animEffect transition="out" filter="fade">
                                      <p:cBhvr>
                                        <p:cTn id="108" dur="1000"/>
                                        <p:tgtEl>
                                          <p:spTgt spid="68"/>
                                        </p:tgtEl>
                                      </p:cBhvr>
                                    </p:animEffect>
                                    <p:anim calcmode="lin" valueType="num">
                                      <p:cBhvr>
                                        <p:cTn id="109" dur="1000"/>
                                        <p:tgtEl>
                                          <p:spTgt spid="68"/>
                                        </p:tgtEl>
                                        <p:attrNameLst>
                                          <p:attrName>ppt_x</p:attrName>
                                        </p:attrNameLst>
                                      </p:cBhvr>
                                      <p:tavLst>
                                        <p:tav tm="0">
                                          <p:val>
                                            <p:strVal val="ppt_x"/>
                                          </p:val>
                                        </p:tav>
                                        <p:tav tm="100000">
                                          <p:val>
                                            <p:strVal val="ppt_x"/>
                                          </p:val>
                                        </p:tav>
                                      </p:tavLst>
                                    </p:anim>
                                    <p:anim calcmode="lin" valueType="num">
                                      <p:cBhvr>
                                        <p:cTn id="110" dur="1000"/>
                                        <p:tgtEl>
                                          <p:spTgt spid="68"/>
                                        </p:tgtEl>
                                        <p:attrNameLst>
                                          <p:attrName>ppt_y</p:attrName>
                                        </p:attrNameLst>
                                      </p:cBhvr>
                                      <p:tavLst>
                                        <p:tav tm="0">
                                          <p:val>
                                            <p:strVal val="ppt_y"/>
                                          </p:val>
                                        </p:tav>
                                        <p:tav tm="100000">
                                          <p:val>
                                            <p:strVal val="ppt_y+.1"/>
                                          </p:val>
                                        </p:tav>
                                      </p:tavLst>
                                    </p:anim>
                                    <p:set>
                                      <p:cBhvr>
                                        <p:cTn id="111" dur="1" fill="hold">
                                          <p:stCondLst>
                                            <p:cond delay="999"/>
                                          </p:stCondLst>
                                        </p:cTn>
                                        <p:tgtEl>
                                          <p:spTgt spid="68"/>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16" presetClass="exit" presetSubtype="21" fill="hold" grpId="0" nodeType="clickEffect">
                                  <p:stCondLst>
                                    <p:cond delay="0"/>
                                  </p:stCondLst>
                                  <p:childTnLst>
                                    <p:animEffect transition="out" filter="barn(inVertical)">
                                      <p:cBhvr>
                                        <p:cTn id="115" dur="500"/>
                                        <p:tgtEl>
                                          <p:spTgt spid="69"/>
                                        </p:tgtEl>
                                      </p:cBhvr>
                                    </p:animEffect>
                                    <p:set>
                                      <p:cBhvr>
                                        <p:cTn id="116" dur="1" fill="hold">
                                          <p:stCondLst>
                                            <p:cond delay="499"/>
                                          </p:stCondLst>
                                        </p:cTn>
                                        <p:tgtEl>
                                          <p:spTgt spid="69"/>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22" presetClass="exit" presetSubtype="4" fill="hold" grpId="0" nodeType="clickEffect">
                                  <p:stCondLst>
                                    <p:cond delay="0"/>
                                  </p:stCondLst>
                                  <p:childTnLst>
                                    <p:animEffect transition="out" filter="wipe(down)">
                                      <p:cBhvr>
                                        <p:cTn id="120" dur="500"/>
                                        <p:tgtEl>
                                          <p:spTgt spid="70"/>
                                        </p:tgtEl>
                                      </p:cBhvr>
                                    </p:animEffect>
                                    <p:set>
                                      <p:cBhvr>
                                        <p:cTn id="121" dur="1" fill="hold">
                                          <p:stCondLst>
                                            <p:cond delay="499"/>
                                          </p:stCondLst>
                                        </p:cTn>
                                        <p:tgtEl>
                                          <p:spTgt spid="70"/>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6" presetClass="exit" presetSubtype="32" fill="hold" grpId="0" nodeType="clickEffect">
                                  <p:stCondLst>
                                    <p:cond delay="0"/>
                                  </p:stCondLst>
                                  <p:childTnLst>
                                    <p:animEffect transition="out" filter="circle(out)">
                                      <p:cBhvr>
                                        <p:cTn id="125" dur="2000"/>
                                        <p:tgtEl>
                                          <p:spTgt spid="53"/>
                                        </p:tgtEl>
                                      </p:cBhvr>
                                    </p:animEffect>
                                    <p:set>
                                      <p:cBhvr>
                                        <p:cTn id="126" dur="1" fill="hold">
                                          <p:stCondLst>
                                            <p:cond delay="1999"/>
                                          </p:stCondLst>
                                        </p:cTn>
                                        <p:tgtEl>
                                          <p:spTgt spid="53"/>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21" presetClass="exit" presetSubtype="1" fill="hold" grpId="0" nodeType="clickEffect">
                                  <p:stCondLst>
                                    <p:cond delay="0"/>
                                  </p:stCondLst>
                                  <p:childTnLst>
                                    <p:animEffect transition="out" filter="wheel(1)">
                                      <p:cBhvr>
                                        <p:cTn id="130" dur="2000"/>
                                        <p:tgtEl>
                                          <p:spTgt spid="54"/>
                                        </p:tgtEl>
                                      </p:cBhvr>
                                    </p:animEffect>
                                    <p:set>
                                      <p:cBhvr>
                                        <p:cTn id="131" dur="1" fill="hold">
                                          <p:stCondLst>
                                            <p:cond delay="1999"/>
                                          </p:stCondLst>
                                        </p:cTn>
                                        <p:tgtEl>
                                          <p:spTgt spid="54"/>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14" presetClass="exit" presetSubtype="10" fill="hold" grpId="0" nodeType="clickEffect">
                                  <p:stCondLst>
                                    <p:cond delay="0"/>
                                  </p:stCondLst>
                                  <p:childTnLst>
                                    <p:animEffect transition="out" filter="randombar(horizontal)">
                                      <p:cBhvr>
                                        <p:cTn id="135" dur="500"/>
                                        <p:tgtEl>
                                          <p:spTgt spid="55"/>
                                        </p:tgtEl>
                                      </p:cBhvr>
                                    </p:animEffect>
                                    <p:set>
                                      <p:cBhvr>
                                        <p:cTn id="136" dur="1" fill="hold">
                                          <p:stCondLst>
                                            <p:cond delay="499"/>
                                          </p:stCondLst>
                                        </p:cTn>
                                        <p:tgtEl>
                                          <p:spTgt spid="55"/>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31" presetClass="exit" presetSubtype="0" fill="hold" grpId="0" nodeType="clickEffect">
                                  <p:stCondLst>
                                    <p:cond delay="0"/>
                                  </p:stCondLst>
                                  <p:childTnLst>
                                    <p:anim calcmode="lin" valueType="num">
                                      <p:cBhvr>
                                        <p:cTn id="140" dur="1000"/>
                                        <p:tgtEl>
                                          <p:spTgt spid="56"/>
                                        </p:tgtEl>
                                        <p:attrNameLst>
                                          <p:attrName>ppt_w</p:attrName>
                                        </p:attrNameLst>
                                      </p:cBhvr>
                                      <p:tavLst>
                                        <p:tav tm="0">
                                          <p:val>
                                            <p:strVal val="ppt_w"/>
                                          </p:val>
                                        </p:tav>
                                        <p:tav tm="100000">
                                          <p:val>
                                            <p:fltVal val="0"/>
                                          </p:val>
                                        </p:tav>
                                      </p:tavLst>
                                    </p:anim>
                                    <p:anim calcmode="lin" valueType="num">
                                      <p:cBhvr>
                                        <p:cTn id="141" dur="1000"/>
                                        <p:tgtEl>
                                          <p:spTgt spid="56"/>
                                        </p:tgtEl>
                                        <p:attrNameLst>
                                          <p:attrName>ppt_h</p:attrName>
                                        </p:attrNameLst>
                                      </p:cBhvr>
                                      <p:tavLst>
                                        <p:tav tm="0">
                                          <p:val>
                                            <p:strVal val="ppt_h"/>
                                          </p:val>
                                        </p:tav>
                                        <p:tav tm="100000">
                                          <p:val>
                                            <p:fltVal val="0"/>
                                          </p:val>
                                        </p:tav>
                                      </p:tavLst>
                                    </p:anim>
                                    <p:anim calcmode="lin" valueType="num">
                                      <p:cBhvr>
                                        <p:cTn id="142" dur="1000"/>
                                        <p:tgtEl>
                                          <p:spTgt spid="56"/>
                                        </p:tgtEl>
                                        <p:attrNameLst>
                                          <p:attrName>style.rotation</p:attrName>
                                        </p:attrNameLst>
                                      </p:cBhvr>
                                      <p:tavLst>
                                        <p:tav tm="0">
                                          <p:val>
                                            <p:fltVal val="0"/>
                                          </p:val>
                                        </p:tav>
                                        <p:tav tm="100000">
                                          <p:val>
                                            <p:fltVal val="90"/>
                                          </p:val>
                                        </p:tav>
                                      </p:tavLst>
                                    </p:anim>
                                    <p:animEffect transition="out" filter="fade">
                                      <p:cBhvr>
                                        <p:cTn id="143" dur="1000"/>
                                        <p:tgtEl>
                                          <p:spTgt spid="56"/>
                                        </p:tgtEl>
                                      </p:cBhvr>
                                    </p:animEffect>
                                    <p:set>
                                      <p:cBhvr>
                                        <p:cTn id="144" dur="1" fill="hold">
                                          <p:stCondLst>
                                            <p:cond delay="999"/>
                                          </p:stCondLst>
                                        </p:cTn>
                                        <p:tgtEl>
                                          <p:spTgt spid="56"/>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26" presetClass="exit" presetSubtype="0" fill="hold" grpId="0" nodeType="clickEffect">
                                  <p:stCondLst>
                                    <p:cond delay="0"/>
                                  </p:stCondLst>
                                  <p:childTnLst>
                                    <p:animEffect transition="out" filter="wipe(down)">
                                      <p:cBhvr>
                                        <p:cTn id="148" dur="180" accel="50000">
                                          <p:stCondLst>
                                            <p:cond delay="1820"/>
                                          </p:stCondLst>
                                        </p:cTn>
                                        <p:tgtEl>
                                          <p:spTgt spid="57"/>
                                        </p:tgtEl>
                                      </p:cBhvr>
                                    </p:animEffect>
                                    <p:anim calcmode="lin" valueType="num">
                                      <p:cBhvr>
                                        <p:cTn id="149" dur="1822" tmFilter="0,0; 0.14,0.31; 0.43,0.73; 0.71,0.91; 1.0,1.0">
                                          <p:stCondLst>
                                            <p:cond delay="0"/>
                                          </p:stCondLst>
                                        </p:cTn>
                                        <p:tgtEl>
                                          <p:spTgt spid="57"/>
                                        </p:tgtEl>
                                        <p:attrNameLst>
                                          <p:attrName>ppt_x</p:attrName>
                                        </p:attrNameLst>
                                      </p:cBhvr>
                                      <p:tavLst>
                                        <p:tav tm="0">
                                          <p:val>
                                            <p:strVal val="ppt_x"/>
                                          </p:val>
                                        </p:tav>
                                        <p:tav tm="100000">
                                          <p:val>
                                            <p:strVal val="#ppt_x+0.25"/>
                                          </p:val>
                                        </p:tav>
                                      </p:tavLst>
                                    </p:anim>
                                    <p:anim calcmode="lin" valueType="num">
                                      <p:cBhvr>
                                        <p:cTn id="150" dur="178">
                                          <p:stCondLst>
                                            <p:cond delay="1822"/>
                                          </p:stCondLst>
                                        </p:cTn>
                                        <p:tgtEl>
                                          <p:spTgt spid="57"/>
                                        </p:tgtEl>
                                        <p:attrNameLst>
                                          <p:attrName>ppt_x</p:attrName>
                                        </p:attrNameLst>
                                      </p:cBhvr>
                                      <p:tavLst>
                                        <p:tav tm="0">
                                          <p:val>
                                            <p:strVal val="ppt_x"/>
                                          </p:val>
                                        </p:tav>
                                        <p:tav tm="100000">
                                          <p:val>
                                            <p:strVal val="ppt_x"/>
                                          </p:val>
                                        </p:tav>
                                      </p:tavLst>
                                    </p:anim>
                                    <p:anim calcmode="lin" valueType="num">
                                      <p:cBhvr>
                                        <p:cTn id="151" dur="664" tmFilter="0.0,0.0;0.25,0.07;0.50,0.2;0.75,0.467;1.0,1.0">
                                          <p:stCondLst>
                                            <p:cond delay="0"/>
                                          </p:stCondLst>
                                        </p:cTn>
                                        <p:tgtEl>
                                          <p:spTgt spid="5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52" dur="664" tmFilter="0, 0; 0.125,0.2665; 0.25,0.4; 0.375,0.465; 0.5,0.5;  0.625,0.535; 0.75,0.6; 0.875,0.7335; 1,1">
                                          <p:stCondLst>
                                            <p:cond delay="664"/>
                                          </p:stCondLst>
                                        </p:cTn>
                                        <p:tgtEl>
                                          <p:spTgt spid="5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53" dur="332" tmFilter="0, 0; 0.125,0.2665; 0.25,0.4; 0.375,0.465; 0.5,0.5;  0.625,0.535; 0.75,0.6; 0.875,0.7335; 1,1">
                                          <p:stCondLst>
                                            <p:cond delay="1324"/>
                                          </p:stCondLst>
                                        </p:cTn>
                                        <p:tgtEl>
                                          <p:spTgt spid="5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54" dur="164" tmFilter="0, 0; 0.125,0.2665; 0.25,0.4; 0.375,0.465; 0.5,0.5;  0.625,0.535; 0.75,0.6; 0.875,0.7335; 1,1">
                                          <p:stCondLst>
                                            <p:cond delay="1656"/>
                                          </p:stCondLst>
                                        </p:cTn>
                                        <p:tgtEl>
                                          <p:spTgt spid="5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55" dur="180" accel="50000">
                                          <p:stCondLst>
                                            <p:cond delay="1820"/>
                                          </p:stCondLst>
                                        </p:cTn>
                                        <p:tgtEl>
                                          <p:spTgt spid="57"/>
                                        </p:tgtEl>
                                        <p:attrNameLst>
                                          <p:attrName>ppt_y</p:attrName>
                                        </p:attrNameLst>
                                      </p:cBhvr>
                                      <p:tavLst>
                                        <p:tav tm="0">
                                          <p:val>
                                            <p:strVal val="ppt_y"/>
                                          </p:val>
                                        </p:tav>
                                        <p:tav tm="100000">
                                          <p:val>
                                            <p:strVal val="ppt_y+ppt_h"/>
                                          </p:val>
                                        </p:tav>
                                      </p:tavLst>
                                    </p:anim>
                                    <p:animScale>
                                      <p:cBhvr>
                                        <p:cTn id="156" dur="26">
                                          <p:stCondLst>
                                            <p:cond delay="620"/>
                                          </p:stCondLst>
                                        </p:cTn>
                                        <p:tgtEl>
                                          <p:spTgt spid="57"/>
                                        </p:tgtEl>
                                      </p:cBhvr>
                                      <p:to x="100000" y="60000"/>
                                    </p:animScale>
                                    <p:animScale>
                                      <p:cBhvr>
                                        <p:cTn id="157" dur="166" decel="50000">
                                          <p:stCondLst>
                                            <p:cond delay="646"/>
                                          </p:stCondLst>
                                        </p:cTn>
                                        <p:tgtEl>
                                          <p:spTgt spid="57"/>
                                        </p:tgtEl>
                                      </p:cBhvr>
                                      <p:to x="100000" y="100000"/>
                                    </p:animScale>
                                    <p:animScale>
                                      <p:cBhvr>
                                        <p:cTn id="158" dur="26">
                                          <p:stCondLst>
                                            <p:cond delay="1312"/>
                                          </p:stCondLst>
                                        </p:cTn>
                                        <p:tgtEl>
                                          <p:spTgt spid="57"/>
                                        </p:tgtEl>
                                      </p:cBhvr>
                                      <p:to x="100000" y="80000"/>
                                    </p:animScale>
                                    <p:animScale>
                                      <p:cBhvr>
                                        <p:cTn id="159" dur="166" decel="50000">
                                          <p:stCondLst>
                                            <p:cond delay="1338"/>
                                          </p:stCondLst>
                                        </p:cTn>
                                        <p:tgtEl>
                                          <p:spTgt spid="57"/>
                                        </p:tgtEl>
                                      </p:cBhvr>
                                      <p:to x="100000" y="100000"/>
                                    </p:animScale>
                                    <p:animScale>
                                      <p:cBhvr>
                                        <p:cTn id="160" dur="26">
                                          <p:stCondLst>
                                            <p:cond delay="1642"/>
                                          </p:stCondLst>
                                        </p:cTn>
                                        <p:tgtEl>
                                          <p:spTgt spid="57"/>
                                        </p:tgtEl>
                                      </p:cBhvr>
                                      <p:to x="100000" y="90000"/>
                                    </p:animScale>
                                    <p:animScale>
                                      <p:cBhvr>
                                        <p:cTn id="161" dur="166" decel="50000">
                                          <p:stCondLst>
                                            <p:cond delay="1668"/>
                                          </p:stCondLst>
                                        </p:cTn>
                                        <p:tgtEl>
                                          <p:spTgt spid="57"/>
                                        </p:tgtEl>
                                      </p:cBhvr>
                                      <p:to x="100000" y="100000"/>
                                    </p:animScale>
                                    <p:animScale>
                                      <p:cBhvr>
                                        <p:cTn id="162" dur="26">
                                          <p:stCondLst>
                                            <p:cond delay="1808"/>
                                          </p:stCondLst>
                                        </p:cTn>
                                        <p:tgtEl>
                                          <p:spTgt spid="57"/>
                                        </p:tgtEl>
                                      </p:cBhvr>
                                      <p:to x="100000" y="95000"/>
                                    </p:animScale>
                                    <p:animScale>
                                      <p:cBhvr>
                                        <p:cTn id="163" dur="166" decel="50000">
                                          <p:stCondLst>
                                            <p:cond delay="1834"/>
                                          </p:stCondLst>
                                        </p:cTn>
                                        <p:tgtEl>
                                          <p:spTgt spid="57"/>
                                        </p:tgtEl>
                                      </p:cBhvr>
                                      <p:to x="100000" y="100000"/>
                                    </p:animScale>
                                    <p:set>
                                      <p:cBhvr>
                                        <p:cTn id="164" dur="1" fill="hold">
                                          <p:stCondLst>
                                            <p:cond delay="1999"/>
                                          </p:stCondLst>
                                        </p:cTn>
                                        <p:tgtEl>
                                          <p:spTgt spid="57"/>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45" presetClass="exit" presetSubtype="0" fill="hold" grpId="0" nodeType="clickEffect">
                                  <p:stCondLst>
                                    <p:cond delay="0"/>
                                  </p:stCondLst>
                                  <p:childTnLst>
                                    <p:animEffect transition="out" filter="fade">
                                      <p:cBhvr>
                                        <p:cTn id="168" dur="2000"/>
                                        <p:tgtEl>
                                          <p:spTgt spid="58"/>
                                        </p:tgtEl>
                                      </p:cBhvr>
                                    </p:animEffect>
                                    <p:anim calcmode="lin" valueType="num">
                                      <p:cBhvr>
                                        <p:cTn id="169" dur="2000"/>
                                        <p:tgtEl>
                                          <p:spTgt spid="5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70" dur="2000"/>
                                        <p:tgtEl>
                                          <p:spTgt spid="58"/>
                                        </p:tgtEl>
                                        <p:attrNameLst>
                                          <p:attrName>ppt_h</p:attrName>
                                        </p:attrNameLst>
                                      </p:cBhvr>
                                      <p:tavLst>
                                        <p:tav tm="0">
                                          <p:val>
                                            <p:strVal val="ppt_h"/>
                                          </p:val>
                                        </p:tav>
                                        <p:tav tm="100000">
                                          <p:val>
                                            <p:strVal val="ppt_h"/>
                                          </p:val>
                                        </p:tav>
                                      </p:tavLst>
                                    </p:anim>
                                    <p:set>
                                      <p:cBhvr>
                                        <p:cTn id="171" dur="1" fill="hold">
                                          <p:stCondLst>
                                            <p:cond delay="1999"/>
                                          </p:stCondLst>
                                        </p:cTn>
                                        <p:tgtEl>
                                          <p:spTgt spid="58"/>
                                        </p:tgtEl>
                                        <p:attrNameLst>
                                          <p:attrName>style.visibility</p:attrName>
                                        </p:attrNameLst>
                                      </p:cBhvr>
                                      <p:to>
                                        <p:strVal val="hidden"/>
                                      </p:to>
                                    </p:set>
                                  </p:childTnLst>
                                </p:cTn>
                              </p:par>
                            </p:childTnLst>
                          </p:cTn>
                        </p:par>
                      </p:childTnLst>
                    </p:cTn>
                  </p:par>
                  <p:par>
                    <p:cTn id="172" fill="hold">
                      <p:stCondLst>
                        <p:cond delay="indefinite"/>
                      </p:stCondLst>
                      <p:childTnLst>
                        <p:par>
                          <p:cTn id="173" fill="hold">
                            <p:stCondLst>
                              <p:cond delay="0"/>
                            </p:stCondLst>
                            <p:childTnLst>
                              <p:par>
                                <p:cTn id="174" presetID="1" presetClass="exit" presetSubtype="0" fill="hold" grpId="0" nodeType="clickEffect">
                                  <p:stCondLst>
                                    <p:cond delay="0"/>
                                  </p:stCondLst>
                                  <p:childTnLst>
                                    <p:set>
                                      <p:cBhvr>
                                        <p:cTn id="175" dur="1" fill="hold">
                                          <p:stCondLst>
                                            <p:cond delay="0"/>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cdn2.hubspot.net/hub/189659/file-2122072719-jpg/Learn_Articles/Skeleton_System/Set_1_Bone_Types/1-Five-Types-Of-Bones-1232W.jpg?t=14407725509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1476" y="0"/>
            <a:ext cx="9462054" cy="6628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27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22" name="Picture 2" descr="Image result for types of b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530" y="0"/>
            <a:ext cx="9465504" cy="6780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6300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9698" name="Picture 2" descr="Image result for types of b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6566" y="-106016"/>
            <a:ext cx="9518511" cy="6818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132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562</Words>
  <Application>Microsoft Office PowerPoint</Application>
  <PresentationFormat>Widescreen</PresentationFormat>
  <Paragraphs>137</Paragraphs>
  <Slides>28</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7" baseType="lpstr">
      <vt:lpstr>Arial</vt:lpstr>
      <vt:lpstr>Arial Black</vt:lpstr>
      <vt:lpstr>Calibri</vt:lpstr>
      <vt:lpstr>Calibri Light</vt:lpstr>
      <vt:lpstr>Skull Capz BRK</vt:lpstr>
      <vt:lpstr>Times</vt:lpstr>
      <vt:lpstr>Wingdings</vt:lpstr>
      <vt:lpstr>Office Theme</vt:lpstr>
      <vt:lpstr>MS_ClipArt_Gallery</vt:lpstr>
      <vt:lpstr>PowerPoint Presentation</vt:lpstr>
      <vt:lpstr>Forensic Anthropology</vt:lpstr>
      <vt:lpstr>PowerPoint Presentation</vt:lpstr>
      <vt:lpstr>Osteology  (osteon=bone)</vt:lpstr>
      <vt:lpstr>PowerPoint Presentation</vt:lpstr>
      <vt:lpstr>Do you recognize any of these bones?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 Determination Using Cranial Sutures</vt:lpstr>
      <vt:lpstr>Partial Fusion of Sutures</vt:lpstr>
      <vt:lpstr>PowerPoint Presentation</vt:lpstr>
      <vt:lpstr>Age Determination Using Basilar Suture</vt:lpstr>
      <vt:lpstr>Gender Differences in Bones</vt:lpstr>
      <vt:lpstr>PowerPoint Presentation</vt:lpstr>
      <vt:lpstr>PowerPoint Presentation</vt:lpstr>
      <vt:lpstr> 2. The Rib Cage</vt:lpstr>
      <vt:lpstr>PowerPoint Presentation</vt:lpstr>
      <vt:lpstr>3. Fingers</vt:lpstr>
      <vt:lpstr>Estimation of Height</vt:lpstr>
      <vt:lpstr>Odontology</vt:lpstr>
      <vt:lpstr>Facial Restoration</vt:lpstr>
      <vt:lpstr>Steps in Facial Reconstruction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Forensic Anthropology</dc:title>
  <dc:creator>Gina Marando</dc:creator>
  <cp:lastModifiedBy>Lauren Rakhimov</cp:lastModifiedBy>
  <cp:revision>36</cp:revision>
  <cp:lastPrinted>2020-03-04T12:21:49Z</cp:lastPrinted>
  <dcterms:created xsi:type="dcterms:W3CDTF">2017-01-30T00:27:23Z</dcterms:created>
  <dcterms:modified xsi:type="dcterms:W3CDTF">2020-03-05T12:23:46Z</dcterms:modified>
</cp:coreProperties>
</file>