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24"/>
  </p:notesMasterIdLst>
  <p:sldIdLst>
    <p:sldId id="277" r:id="rId2"/>
    <p:sldId id="256" r:id="rId3"/>
    <p:sldId id="257" r:id="rId4"/>
    <p:sldId id="276" r:id="rId5"/>
    <p:sldId id="258" r:id="rId6"/>
    <p:sldId id="259" r:id="rId7"/>
    <p:sldId id="268" r:id="rId8"/>
    <p:sldId id="260" r:id="rId9"/>
    <p:sldId id="261" r:id="rId10"/>
    <p:sldId id="269" r:id="rId11"/>
    <p:sldId id="262" r:id="rId12"/>
    <p:sldId id="263" r:id="rId13"/>
    <p:sldId id="264" r:id="rId14"/>
    <p:sldId id="270" r:id="rId15"/>
    <p:sldId id="266" r:id="rId16"/>
    <p:sldId id="275" r:id="rId17"/>
    <p:sldId id="271" r:id="rId18"/>
    <p:sldId id="265" r:id="rId19"/>
    <p:sldId id="274" r:id="rId20"/>
    <p:sldId id="272" r:id="rId21"/>
    <p:sldId id="267" r:id="rId22"/>
    <p:sldId id="273"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Garamond" pitchFamily="18" charset="0"/>
        <a:ea typeface="MS PGothic" pitchFamily="34" charset="-128"/>
        <a:cs typeface="+mn-cs"/>
      </a:defRPr>
    </a:lvl5pPr>
    <a:lvl6pPr marL="2286000" algn="l" defTabSz="914400" rtl="0" eaLnBrk="1" latinLnBrk="0" hangingPunct="1">
      <a:defRPr kern="1200">
        <a:solidFill>
          <a:schemeClr val="tx1"/>
        </a:solidFill>
        <a:latin typeface="Garamond" pitchFamily="18" charset="0"/>
        <a:ea typeface="MS PGothic" pitchFamily="34" charset="-128"/>
        <a:cs typeface="+mn-cs"/>
      </a:defRPr>
    </a:lvl6pPr>
    <a:lvl7pPr marL="2743200" algn="l" defTabSz="914400" rtl="0" eaLnBrk="1" latinLnBrk="0" hangingPunct="1">
      <a:defRPr kern="1200">
        <a:solidFill>
          <a:schemeClr val="tx1"/>
        </a:solidFill>
        <a:latin typeface="Garamond" pitchFamily="18" charset="0"/>
        <a:ea typeface="MS PGothic" pitchFamily="34" charset="-128"/>
        <a:cs typeface="+mn-cs"/>
      </a:defRPr>
    </a:lvl7pPr>
    <a:lvl8pPr marL="3200400" algn="l" defTabSz="914400" rtl="0" eaLnBrk="1" latinLnBrk="0" hangingPunct="1">
      <a:defRPr kern="1200">
        <a:solidFill>
          <a:schemeClr val="tx1"/>
        </a:solidFill>
        <a:latin typeface="Garamond" pitchFamily="18" charset="0"/>
        <a:ea typeface="MS PGothic" pitchFamily="34" charset="-128"/>
        <a:cs typeface="+mn-cs"/>
      </a:defRPr>
    </a:lvl8pPr>
    <a:lvl9pPr marL="3657600" algn="l" defTabSz="914400" rtl="0" eaLnBrk="1" latinLnBrk="0" hangingPunct="1">
      <a:defRPr kern="1200">
        <a:solidFill>
          <a:schemeClr val="tx1"/>
        </a:solidFill>
        <a:latin typeface="Garamond"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799" autoAdjust="0"/>
  </p:normalViewPr>
  <p:slideViewPr>
    <p:cSldViewPr>
      <p:cViewPr varScale="1">
        <p:scale>
          <a:sx n="30" d="100"/>
          <a:sy n="30" d="100"/>
        </p:scale>
        <p:origin x="66" y="6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4853F5-E785-4386-B8D6-368E3E48C2B5}" type="datetimeFigureOut">
              <a:rPr lang="en-US" smtClean="0"/>
              <a:t>2/25/2020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CDF6B3-EDE2-4FD2-9AD2-65698C220759}" type="slidenum">
              <a:rPr lang="en-US" smtClean="0"/>
              <a:t>‹#›</a:t>
            </a:fld>
            <a:endParaRPr lang="en-US"/>
          </a:p>
        </p:txBody>
      </p:sp>
    </p:spTree>
    <p:extLst>
      <p:ext uri="{BB962C8B-B14F-4D97-AF65-F5344CB8AC3E}">
        <p14:creationId xmlns:p14="http://schemas.microsoft.com/office/powerpoint/2010/main" val="193191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hypothetical paternity case, four autoradiographs show DNA "fingerprints" taken from three individuals: a mother, her child, and the child's alleged father. Each autoradiograph compares equivalent DNA segments from the three individuals. The two dark bands in each column represent one individual's DNA segments -- one inherited from that individual's biological mother and the other from the biological father. These segments differ in length from person to person; for this reason they are used as genetic markers. Here, each length is designated by a letter, A through O. The two letters associated with each segment indicate the individual's genotype.</a:t>
            </a:r>
          </a:p>
          <a:p>
            <a:r>
              <a:rPr lang="en-US" b="1" dirty="0"/>
              <a:t>Instructions  </a:t>
            </a:r>
            <a:r>
              <a:rPr lang="en-US" dirty="0"/>
              <a:t>Under each column in the autoradiograph, write the letters associated with each individual's genotype. For example, the genotype of the mother in the first column is A/D. Then, circle the letter in the child's genotype that represents the gene inherited from the mother.</a:t>
            </a:r>
          </a:p>
          <a:p>
            <a:r>
              <a:rPr lang="en-US" dirty="0"/>
              <a:t>Which "letters" must the child have inherited from its father?</a:t>
            </a:r>
          </a:p>
          <a:p>
            <a:r>
              <a:rPr lang="en-US" dirty="0"/>
              <a:t>Based on this information, what evidence suggests that the alleged father could be biologically related to the child?</a:t>
            </a:r>
          </a:p>
          <a:p>
            <a:endParaRPr lang="en-US" dirty="0"/>
          </a:p>
        </p:txBody>
      </p:sp>
      <p:sp>
        <p:nvSpPr>
          <p:cNvPr id="4" name="Slide Number Placeholder 3"/>
          <p:cNvSpPr>
            <a:spLocks noGrp="1"/>
          </p:cNvSpPr>
          <p:nvPr>
            <p:ph type="sldNum" sz="quarter" idx="10"/>
          </p:nvPr>
        </p:nvSpPr>
        <p:spPr/>
        <p:txBody>
          <a:bodyPr/>
          <a:lstStyle/>
          <a:p>
            <a:fld id="{C6CDF6B3-EDE2-4FD2-9AD2-65698C220759}" type="slidenum">
              <a:rPr lang="en-US" smtClean="0"/>
              <a:t>18</a:t>
            </a:fld>
            <a:endParaRPr lang="en-US"/>
          </a:p>
        </p:txBody>
      </p:sp>
    </p:spTree>
    <p:extLst>
      <p:ext uri="{BB962C8B-B14F-4D97-AF65-F5344CB8AC3E}">
        <p14:creationId xmlns:p14="http://schemas.microsoft.com/office/powerpoint/2010/main" val="268679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hypothetical paternity case, four autoradiographs show DNA "fingerprints" taken from three individuals: a mother, her child, and the child's alleged father. Each autoradiograph compares equivalent DNA segments from the three individuals. The two dark bands in each column represent one individual's DNA segments -- one inherited from that individual's biological mother and the other from the biological father. These segments differ in length from person to person; for this reason they are used as genetic markers. Here, each length is designated by a letter, A through O. The two letters associated with each segment indicate the individual's genotype.</a:t>
            </a:r>
          </a:p>
          <a:p>
            <a:r>
              <a:rPr lang="en-US" b="1" dirty="0"/>
              <a:t>Instructions  </a:t>
            </a:r>
            <a:r>
              <a:rPr lang="en-US" dirty="0"/>
              <a:t>Under each column in the autoradiograph, write the letters associated with each individual's genotype. For example, the genotype of the mother in the first column is A/D. Then, circle the letter in the child's genotype that represents the gene inherited from the mother.</a:t>
            </a:r>
          </a:p>
          <a:p>
            <a:r>
              <a:rPr lang="en-US" dirty="0"/>
              <a:t>Which "letters" must the child have inherited from its father?</a:t>
            </a:r>
          </a:p>
          <a:p>
            <a:r>
              <a:rPr lang="en-US" dirty="0"/>
              <a:t>Based on this information, what evidence suggests that the alleged father could be biologically related to the child?</a:t>
            </a:r>
          </a:p>
          <a:p>
            <a:endParaRPr lang="en-US" dirty="0"/>
          </a:p>
        </p:txBody>
      </p:sp>
      <p:sp>
        <p:nvSpPr>
          <p:cNvPr id="4" name="Slide Number Placeholder 3"/>
          <p:cNvSpPr>
            <a:spLocks noGrp="1"/>
          </p:cNvSpPr>
          <p:nvPr>
            <p:ph type="sldNum" sz="quarter" idx="10"/>
          </p:nvPr>
        </p:nvSpPr>
        <p:spPr/>
        <p:txBody>
          <a:bodyPr/>
          <a:lstStyle/>
          <a:p>
            <a:fld id="{C6CDF6B3-EDE2-4FD2-9AD2-65698C220759}" type="slidenum">
              <a:rPr lang="en-US" smtClean="0"/>
              <a:t>19</a:t>
            </a:fld>
            <a:endParaRPr lang="en-US"/>
          </a:p>
        </p:txBody>
      </p:sp>
    </p:spTree>
    <p:extLst>
      <p:ext uri="{BB962C8B-B14F-4D97-AF65-F5344CB8AC3E}">
        <p14:creationId xmlns:p14="http://schemas.microsoft.com/office/powerpoint/2010/main" val="409948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University of Utah, this genetic test based on four markers indicates that there is more than a 99 percent probability that the alleged father is the child's biological parent. Because statistical calculations prevent a 100 percent probability of paternity, most courts accept a probability of 99.5 percent or greater as evidence of paternity. An "exclusion" result, where the patterns do not match between a child and the alleged father, is unequivocal evidence of non-paternity. Remind students that genetic tests can only absolutely disprove, not prove, relationship.</a:t>
            </a:r>
            <a:endParaRPr lang="en-US" dirty="0"/>
          </a:p>
        </p:txBody>
      </p:sp>
      <p:sp>
        <p:nvSpPr>
          <p:cNvPr id="4" name="Slide Number Placeholder 3"/>
          <p:cNvSpPr>
            <a:spLocks noGrp="1"/>
          </p:cNvSpPr>
          <p:nvPr>
            <p:ph type="sldNum" sz="quarter" idx="10"/>
          </p:nvPr>
        </p:nvSpPr>
        <p:spPr/>
        <p:txBody>
          <a:bodyPr/>
          <a:lstStyle/>
          <a:p>
            <a:fld id="{C6CDF6B3-EDE2-4FD2-9AD2-65698C220759}" type="slidenum">
              <a:rPr lang="en-US" smtClean="0"/>
              <a:t>20</a:t>
            </a:fld>
            <a:endParaRPr lang="en-US"/>
          </a:p>
        </p:txBody>
      </p:sp>
    </p:spTree>
    <p:extLst>
      <p:ext uri="{BB962C8B-B14F-4D97-AF65-F5344CB8AC3E}">
        <p14:creationId xmlns:p14="http://schemas.microsoft.com/office/powerpoint/2010/main" val="370511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STR profile of an individual is shown.  Note two peaks at most of the loci tested. (This STR profile exceeds the 13 recommended by the FBI  and includes additional loci used by international law enforcement agencies.)  The peaks indicate the individual has heterozygous alleles at a loci.  (One peak = homozygous alleles.)  Also, note that each allele has a boxed number below it; these are the number of short tandem repeats (for the base sequence GATA) at each loci.  </a:t>
            </a:r>
            <a:endParaRPr lang="en-US" dirty="0"/>
          </a:p>
        </p:txBody>
      </p:sp>
      <p:sp>
        <p:nvSpPr>
          <p:cNvPr id="4" name="Slide Number Placeholder 3"/>
          <p:cNvSpPr>
            <a:spLocks noGrp="1"/>
          </p:cNvSpPr>
          <p:nvPr>
            <p:ph type="sldNum" sz="quarter" idx="10"/>
          </p:nvPr>
        </p:nvSpPr>
        <p:spPr/>
        <p:txBody>
          <a:bodyPr/>
          <a:lstStyle/>
          <a:p>
            <a:fld id="{C6CDF6B3-EDE2-4FD2-9AD2-65698C220759}" type="slidenum">
              <a:rPr lang="en-US" smtClean="0"/>
              <a:t>21</a:t>
            </a:fld>
            <a:endParaRPr lang="en-US"/>
          </a:p>
        </p:txBody>
      </p:sp>
    </p:spTree>
    <p:extLst>
      <p:ext uri="{BB962C8B-B14F-4D97-AF65-F5344CB8AC3E}">
        <p14:creationId xmlns:p14="http://schemas.microsoft.com/office/powerpoint/2010/main" val="365497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98CE84-D6F8-408D-9E68-5B714F798764}" type="slidenum">
              <a:rPr lang="en-US" altLang="en-US" smtClean="0"/>
              <a:pPr>
                <a:defRPr/>
              </a:pPr>
              <a:t>‹#›</a:t>
            </a:fld>
            <a:endParaRPr lang="en-US" altLang="en-US"/>
          </a:p>
        </p:txBody>
      </p:sp>
    </p:spTree>
    <p:extLst>
      <p:ext uri="{BB962C8B-B14F-4D97-AF65-F5344CB8AC3E}">
        <p14:creationId xmlns:p14="http://schemas.microsoft.com/office/powerpoint/2010/main" val="25513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BC981B-68F7-447A-ABF3-93E518F4D806}" type="slidenum">
              <a:rPr lang="en-US" altLang="en-US" smtClean="0"/>
              <a:pPr>
                <a:defRPr/>
              </a:pPr>
              <a:t>‹#›</a:t>
            </a:fld>
            <a:endParaRPr lang="en-US" altLang="en-US"/>
          </a:p>
        </p:txBody>
      </p:sp>
    </p:spTree>
    <p:extLst>
      <p:ext uri="{BB962C8B-B14F-4D97-AF65-F5344CB8AC3E}">
        <p14:creationId xmlns:p14="http://schemas.microsoft.com/office/powerpoint/2010/main" val="58298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85FBE6-A465-4D3E-A34D-46FBEB8A2A86}" type="slidenum">
              <a:rPr lang="en-US" altLang="en-US" smtClean="0"/>
              <a:pPr>
                <a:defRPr/>
              </a:pPr>
              <a:t>‹#›</a:t>
            </a:fld>
            <a:endParaRPr lang="en-US" altLang="en-US"/>
          </a:p>
        </p:txBody>
      </p:sp>
    </p:spTree>
    <p:extLst>
      <p:ext uri="{BB962C8B-B14F-4D97-AF65-F5344CB8AC3E}">
        <p14:creationId xmlns:p14="http://schemas.microsoft.com/office/powerpoint/2010/main" val="213614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F9AD96-92A6-4BD1-9F13-02827CB79FC8}" type="slidenum">
              <a:rPr lang="en-US" altLang="en-US" smtClean="0"/>
              <a:pPr>
                <a:defRPr/>
              </a:pPr>
              <a:t>‹#›</a:t>
            </a:fld>
            <a:endParaRPr lang="en-US" altLang="en-US"/>
          </a:p>
        </p:txBody>
      </p:sp>
    </p:spTree>
    <p:extLst>
      <p:ext uri="{BB962C8B-B14F-4D97-AF65-F5344CB8AC3E}">
        <p14:creationId xmlns:p14="http://schemas.microsoft.com/office/powerpoint/2010/main" val="1775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244F70-2988-4677-8A2F-C18B992640A6}" type="slidenum">
              <a:rPr lang="en-US" altLang="en-US" smtClean="0"/>
              <a:pPr>
                <a:defRPr/>
              </a:pPr>
              <a:t>‹#›</a:t>
            </a:fld>
            <a:endParaRPr lang="en-US" altLang="en-US"/>
          </a:p>
        </p:txBody>
      </p:sp>
    </p:spTree>
    <p:extLst>
      <p:ext uri="{BB962C8B-B14F-4D97-AF65-F5344CB8AC3E}">
        <p14:creationId xmlns:p14="http://schemas.microsoft.com/office/powerpoint/2010/main" val="42626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C888CF-B52F-47CC-BF60-CF9EA43FD4F7}" type="slidenum">
              <a:rPr lang="en-US" altLang="en-US" smtClean="0"/>
              <a:pPr>
                <a:defRPr/>
              </a:pPr>
              <a:t>‹#›</a:t>
            </a:fld>
            <a:endParaRPr lang="en-US" altLang="en-US"/>
          </a:p>
        </p:txBody>
      </p:sp>
    </p:spTree>
    <p:extLst>
      <p:ext uri="{BB962C8B-B14F-4D97-AF65-F5344CB8AC3E}">
        <p14:creationId xmlns:p14="http://schemas.microsoft.com/office/powerpoint/2010/main" val="7398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B834108-E5B1-4676-98D7-8F51DF27F4FB}" type="slidenum">
              <a:rPr lang="en-US" altLang="en-US" smtClean="0"/>
              <a:pPr>
                <a:defRPr/>
              </a:pPr>
              <a:t>‹#›</a:t>
            </a:fld>
            <a:endParaRPr lang="en-US" altLang="en-US"/>
          </a:p>
        </p:txBody>
      </p:sp>
    </p:spTree>
    <p:extLst>
      <p:ext uri="{BB962C8B-B14F-4D97-AF65-F5344CB8AC3E}">
        <p14:creationId xmlns:p14="http://schemas.microsoft.com/office/powerpoint/2010/main" val="10349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7206D0C-991B-4A24-BBED-DBB5109B18A8}" type="slidenum">
              <a:rPr lang="en-US" altLang="en-US" smtClean="0"/>
              <a:pPr>
                <a:defRPr/>
              </a:pPr>
              <a:t>‹#›</a:t>
            </a:fld>
            <a:endParaRPr lang="en-US" altLang="en-US"/>
          </a:p>
        </p:txBody>
      </p:sp>
    </p:spTree>
    <p:extLst>
      <p:ext uri="{BB962C8B-B14F-4D97-AF65-F5344CB8AC3E}">
        <p14:creationId xmlns:p14="http://schemas.microsoft.com/office/powerpoint/2010/main" val="216748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A5B15CF-FEF4-4657-BD86-F7554919D379}" type="slidenum">
              <a:rPr lang="en-US" altLang="en-US" smtClean="0"/>
              <a:pPr>
                <a:defRPr/>
              </a:pPr>
              <a:t>‹#›</a:t>
            </a:fld>
            <a:endParaRPr lang="en-US" altLang="en-US"/>
          </a:p>
        </p:txBody>
      </p:sp>
    </p:spTree>
    <p:extLst>
      <p:ext uri="{BB962C8B-B14F-4D97-AF65-F5344CB8AC3E}">
        <p14:creationId xmlns:p14="http://schemas.microsoft.com/office/powerpoint/2010/main" val="19833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AA43B1-C25E-47D5-BFB9-45D7EE962F55}" type="slidenum">
              <a:rPr lang="en-US" altLang="en-US" smtClean="0"/>
              <a:pPr>
                <a:defRPr/>
              </a:pPr>
              <a:t>‹#›</a:t>
            </a:fld>
            <a:endParaRPr lang="en-US" altLang="en-US"/>
          </a:p>
        </p:txBody>
      </p:sp>
    </p:spTree>
    <p:extLst>
      <p:ext uri="{BB962C8B-B14F-4D97-AF65-F5344CB8AC3E}">
        <p14:creationId xmlns:p14="http://schemas.microsoft.com/office/powerpoint/2010/main" val="370441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D223B3-4FF7-4B2F-A66E-4092782318CC}" type="slidenum">
              <a:rPr lang="en-US" altLang="en-US" smtClean="0"/>
              <a:pPr>
                <a:defRPr/>
              </a:pPr>
              <a:t>‹#›</a:t>
            </a:fld>
            <a:endParaRPr lang="en-US" altLang="en-US"/>
          </a:p>
        </p:txBody>
      </p:sp>
    </p:spTree>
    <p:extLst>
      <p:ext uri="{BB962C8B-B14F-4D97-AF65-F5344CB8AC3E}">
        <p14:creationId xmlns:p14="http://schemas.microsoft.com/office/powerpoint/2010/main" val="274087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37D1438-5EF4-4220-9417-6C7C6E0C0FAA}" type="slidenum">
              <a:rPr lang="en-US" altLang="en-US" smtClean="0"/>
              <a:pPr>
                <a:defRPr/>
              </a:pPr>
              <a:t>‹#›</a:t>
            </a:fld>
            <a:endParaRPr lang="en-US" altLang="en-US"/>
          </a:p>
        </p:txBody>
      </p:sp>
    </p:spTree>
    <p:extLst>
      <p:ext uri="{BB962C8B-B14F-4D97-AF65-F5344CB8AC3E}">
        <p14:creationId xmlns:p14="http://schemas.microsoft.com/office/powerpoint/2010/main" val="2366351323"/>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abcnews.go.com/US/innocent-mans-dna-found-horrific-california-murder-scene/story?id=4409877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52400"/>
            <a:ext cx="8305800" cy="6400800"/>
          </a:xfrm>
          <a:prstGeom prst="rect">
            <a:avLst/>
          </a:prstGeom>
        </p:spPr>
        <p:txBody>
          <a:bodyPr/>
          <a:lst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indent="0" eaLnBrk="1" hangingPunct="1">
              <a:buFont typeface="Wingdings" panose="05000000000000000000" pitchFamily="2" charset="2"/>
              <a:buNone/>
              <a:defRPr/>
            </a:pPr>
            <a:r>
              <a:rPr lang="en-US" altLang="en-US" sz="4000" b="1" u="sng" kern="0" dirty="0" smtClean="0">
                <a:solidFill>
                  <a:schemeClr val="accent4">
                    <a:lumMod val="10000"/>
                  </a:schemeClr>
                </a:solidFill>
                <a:effectLst/>
              </a:rPr>
              <a:t>AIM</a:t>
            </a:r>
            <a:r>
              <a:rPr lang="en-US" altLang="en-US" sz="4000" b="1" kern="0" dirty="0" smtClean="0">
                <a:solidFill>
                  <a:schemeClr val="accent4">
                    <a:lumMod val="10000"/>
                  </a:schemeClr>
                </a:solidFill>
                <a:effectLst/>
              </a:rPr>
              <a:t>:  What is DNA and how is it useful in Forensics?</a:t>
            </a:r>
          </a:p>
          <a:p>
            <a:pPr marL="0" indent="0" eaLnBrk="1" hangingPunct="1">
              <a:buFont typeface="Wingdings" panose="05000000000000000000" pitchFamily="2" charset="2"/>
              <a:buNone/>
              <a:defRPr/>
            </a:pPr>
            <a:r>
              <a:rPr lang="en-US" altLang="en-US" sz="4000" b="1" kern="0" dirty="0" smtClean="0">
                <a:solidFill>
                  <a:schemeClr val="accent4">
                    <a:lumMod val="10000"/>
                  </a:schemeClr>
                </a:solidFill>
                <a:effectLst/>
              </a:rPr>
              <a:t> </a:t>
            </a:r>
            <a:endParaRPr lang="en-US" altLang="en-US" sz="2800" b="1" kern="0" dirty="0">
              <a:solidFill>
                <a:schemeClr val="accent4">
                  <a:lumMod val="10000"/>
                </a:schemeClr>
              </a:solidFill>
              <a:effectLst/>
            </a:endParaRPr>
          </a:p>
          <a:p>
            <a:pPr marL="0" indent="0" eaLnBrk="1" hangingPunct="1">
              <a:buFont typeface="Wingdings" panose="05000000000000000000" pitchFamily="2" charset="2"/>
              <a:buNone/>
              <a:defRPr/>
            </a:pPr>
            <a:endParaRPr lang="en-US" altLang="en-US" sz="2800" b="1" kern="0" dirty="0">
              <a:solidFill>
                <a:schemeClr val="accent4">
                  <a:lumMod val="10000"/>
                </a:schemeClr>
              </a:solidFill>
              <a:effectLst/>
            </a:endParaRPr>
          </a:p>
          <a:p>
            <a:pPr marL="0" indent="0" eaLnBrk="1" hangingPunct="1">
              <a:buFont typeface="Wingdings" panose="05000000000000000000" pitchFamily="2" charset="2"/>
              <a:buNone/>
              <a:defRPr/>
            </a:pPr>
            <a:r>
              <a:rPr lang="en-US" altLang="en-US" sz="4000" b="1" u="sng" kern="0" dirty="0" smtClean="0">
                <a:solidFill>
                  <a:schemeClr val="accent4">
                    <a:lumMod val="10000"/>
                  </a:schemeClr>
                </a:solidFill>
                <a:effectLst/>
              </a:rPr>
              <a:t>Hand in your Homework</a:t>
            </a:r>
            <a:r>
              <a:rPr lang="en-US" altLang="en-US" sz="4000" b="1" kern="0" dirty="0" smtClean="0">
                <a:solidFill>
                  <a:schemeClr val="accent4">
                    <a:lumMod val="10000"/>
                  </a:schemeClr>
                </a:solidFill>
                <a:effectLst/>
              </a:rPr>
              <a:t>:  Packet – DNA the double helix (coloring &amp; questions)</a:t>
            </a:r>
          </a:p>
          <a:p>
            <a:pPr marL="0" indent="0" eaLnBrk="1" hangingPunct="1">
              <a:buFont typeface="Wingdings" panose="05000000000000000000" pitchFamily="2" charset="2"/>
              <a:buNone/>
              <a:defRPr/>
            </a:pPr>
            <a:endParaRPr lang="en-US" altLang="en-US" sz="4000" b="1" kern="0" dirty="0" smtClean="0">
              <a:solidFill>
                <a:schemeClr val="accent4">
                  <a:lumMod val="10000"/>
                </a:schemeClr>
              </a:solidFill>
              <a:effectLst/>
            </a:endParaRPr>
          </a:p>
        </p:txBody>
      </p:sp>
    </p:spTree>
    <p:extLst>
      <p:ext uri="{BB962C8B-B14F-4D97-AF65-F5344CB8AC3E}">
        <p14:creationId xmlns:p14="http://schemas.microsoft.com/office/powerpoint/2010/main" val="3667999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4800" y="0"/>
            <a:ext cx="7886700" cy="1325563"/>
          </a:xfrm>
        </p:spPr>
        <p:txBody>
          <a:bodyPr/>
          <a:lstStyle/>
          <a:p>
            <a:pPr eaLnBrk="1" hangingPunct="1">
              <a:defRPr/>
            </a:pPr>
            <a:r>
              <a:rPr lang="en-US" altLang="en-US" b="1" dirty="0" smtClean="0"/>
              <a:t>NUCLEOTIDE STRUCTURE (CONT.)</a:t>
            </a:r>
          </a:p>
        </p:txBody>
      </p:sp>
      <p:sp>
        <p:nvSpPr>
          <p:cNvPr id="25603" name="Rectangle 3"/>
          <p:cNvSpPr>
            <a:spLocks noGrp="1" noChangeArrowheads="1"/>
          </p:cNvSpPr>
          <p:nvPr>
            <p:ph idx="1"/>
          </p:nvPr>
        </p:nvSpPr>
        <p:spPr>
          <a:xfrm>
            <a:off x="304800" y="1143000"/>
            <a:ext cx="8496300" cy="4038600"/>
          </a:xfrm>
        </p:spPr>
        <p:txBody>
          <a:bodyPr>
            <a:normAutofit/>
          </a:bodyPr>
          <a:lstStyle/>
          <a:p>
            <a:pPr eaLnBrk="1" hangingPunct="1">
              <a:lnSpc>
                <a:spcPct val="90000"/>
              </a:lnSpc>
              <a:defRPr/>
            </a:pPr>
            <a:r>
              <a:rPr lang="en-US" altLang="en-US" sz="3200" dirty="0" smtClean="0"/>
              <a:t>Base pairing rule:</a:t>
            </a:r>
          </a:p>
          <a:p>
            <a:pPr lvl="1" eaLnBrk="1" hangingPunct="1">
              <a:lnSpc>
                <a:spcPct val="90000"/>
              </a:lnSpc>
              <a:defRPr/>
            </a:pPr>
            <a:r>
              <a:rPr lang="en-US" altLang="en-US" sz="3200" dirty="0" smtClean="0"/>
              <a:t>One nitrogenous base will only join with a certain other nitrogenous base.</a:t>
            </a:r>
          </a:p>
          <a:p>
            <a:pPr lvl="1" eaLnBrk="1" hangingPunct="1">
              <a:lnSpc>
                <a:spcPct val="90000"/>
              </a:lnSpc>
              <a:defRPr/>
            </a:pPr>
            <a:r>
              <a:rPr lang="en-US" altLang="en-US" sz="3200" dirty="0" smtClean="0"/>
              <a:t>Example:</a:t>
            </a:r>
          </a:p>
          <a:p>
            <a:pPr lvl="2" eaLnBrk="1" hangingPunct="1">
              <a:lnSpc>
                <a:spcPct val="90000"/>
              </a:lnSpc>
              <a:defRPr/>
            </a:pPr>
            <a:r>
              <a:rPr lang="en-US" altLang="en-US" sz="3200" dirty="0" smtClean="0"/>
              <a:t>Adenine can only join with thymine (A-T)</a:t>
            </a:r>
          </a:p>
          <a:p>
            <a:pPr lvl="2" eaLnBrk="1" hangingPunct="1">
              <a:lnSpc>
                <a:spcPct val="90000"/>
              </a:lnSpc>
              <a:defRPr/>
            </a:pPr>
            <a:r>
              <a:rPr lang="en-US" altLang="en-US" sz="3200" dirty="0" smtClean="0"/>
              <a:t>Thymine can only join with adenine (T-A)</a:t>
            </a:r>
          </a:p>
          <a:p>
            <a:pPr lvl="2" eaLnBrk="1" hangingPunct="1">
              <a:lnSpc>
                <a:spcPct val="90000"/>
              </a:lnSpc>
              <a:defRPr/>
            </a:pPr>
            <a:r>
              <a:rPr lang="en-US" altLang="en-US" sz="3200" dirty="0" smtClean="0"/>
              <a:t>Cytosine can only join with guanine (C-G)</a:t>
            </a:r>
          </a:p>
          <a:p>
            <a:pPr lvl="2" eaLnBrk="1" hangingPunct="1">
              <a:lnSpc>
                <a:spcPct val="90000"/>
              </a:lnSpc>
              <a:defRPr/>
            </a:pPr>
            <a:r>
              <a:rPr lang="en-US" altLang="en-US" sz="3200" dirty="0" smtClean="0"/>
              <a:t>Guanine can only join with Cytosine (G-C) </a:t>
            </a:r>
          </a:p>
        </p:txBody>
      </p:sp>
      <p:pic>
        <p:nvPicPr>
          <p:cNvPr id="15362" name="Picture 2" descr="Image result for base pai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267325"/>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18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Bottom)">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Bottom)">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slide(fromBottom)">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slide(fromBottom)">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slide(fromBottom)">
                                      <p:cBhvr>
                                        <p:cTn id="27" dur="5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slide(fromBottom)">
                                      <p:cBhvr>
                                        <p:cTn id="32" dur="500"/>
                                        <p:tgtEl>
                                          <p:spTgt spid="25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slide(fromBottom)">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04800" y="0"/>
            <a:ext cx="7886700" cy="1325563"/>
          </a:xfrm>
        </p:spPr>
        <p:txBody>
          <a:bodyPr>
            <a:normAutofit/>
          </a:bodyPr>
          <a:lstStyle/>
          <a:p>
            <a:pPr eaLnBrk="1" hangingPunct="1">
              <a:defRPr/>
            </a:pPr>
            <a:r>
              <a:rPr lang="en-US" altLang="en-US" sz="4800" b="1" dirty="0" smtClean="0"/>
              <a:t>DNA Models</a:t>
            </a:r>
          </a:p>
        </p:txBody>
      </p:sp>
      <p:pic>
        <p:nvPicPr>
          <p:cNvPr id="9221" name="Picture 7" descr="hel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79550"/>
            <a:ext cx="32146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304800" y="1524000"/>
            <a:ext cx="4876800" cy="4171950"/>
          </a:xfrm>
          <a:prstGeom prst="rect">
            <a:avLst/>
          </a:prstGeom>
        </p:spPr>
      </p:pic>
      <p:sp>
        <p:nvSpPr>
          <p:cNvPr id="4" name="Rectangle 3"/>
          <p:cNvSpPr/>
          <p:nvPr/>
        </p:nvSpPr>
        <p:spPr>
          <a:xfrm>
            <a:off x="3200400" y="1752600"/>
            <a:ext cx="1828800" cy="914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228600" y="0"/>
            <a:ext cx="7886700" cy="1325563"/>
          </a:xfrm>
        </p:spPr>
        <p:txBody>
          <a:bodyPr>
            <a:normAutofit/>
          </a:bodyPr>
          <a:lstStyle/>
          <a:p>
            <a:pPr eaLnBrk="1" hangingPunct="1">
              <a:defRPr/>
            </a:pPr>
            <a:r>
              <a:rPr lang="en-US" altLang="en-US" sz="4800" b="1" dirty="0" smtClean="0"/>
              <a:t>How is DNA used in Forensics?</a:t>
            </a:r>
          </a:p>
        </p:txBody>
      </p:sp>
      <p:sp>
        <p:nvSpPr>
          <p:cNvPr id="27651" name="Rectangle 3"/>
          <p:cNvSpPr>
            <a:spLocks noGrp="1" noChangeArrowheads="1"/>
          </p:cNvSpPr>
          <p:nvPr>
            <p:ph idx="1"/>
          </p:nvPr>
        </p:nvSpPr>
        <p:spPr>
          <a:xfrm>
            <a:off x="304800" y="1219200"/>
            <a:ext cx="5562600" cy="5532437"/>
          </a:xfrm>
        </p:spPr>
        <p:txBody>
          <a:bodyPr>
            <a:normAutofit lnSpcReduction="10000"/>
          </a:bodyPr>
          <a:lstStyle/>
          <a:p>
            <a:pPr eaLnBrk="1" hangingPunct="1">
              <a:defRPr/>
            </a:pPr>
            <a:r>
              <a:rPr lang="en-US" altLang="en-US" sz="3200" dirty="0" smtClean="0"/>
              <a:t>DNA Fingerprinting</a:t>
            </a:r>
          </a:p>
          <a:p>
            <a:pPr lvl="1" eaLnBrk="1" hangingPunct="1">
              <a:defRPr/>
            </a:pPr>
            <a:r>
              <a:rPr lang="en-US" altLang="en-US" sz="3200" dirty="0" smtClean="0"/>
              <a:t>The DNA of all people is basically the same except there are certain areas of the DNA base pair sequence which are repetitive.  These sections can be </a:t>
            </a:r>
            <a:r>
              <a:rPr lang="en-US" altLang="en-US" sz="3200" u="sng" dirty="0" smtClean="0"/>
              <a:t>separated by electrophoresis </a:t>
            </a:r>
            <a:r>
              <a:rPr lang="en-US" altLang="en-US" sz="3200" dirty="0" smtClean="0"/>
              <a:t>to create an individual specific DNA </a:t>
            </a:r>
            <a:r>
              <a:rPr lang="en-US" altLang="en-US" sz="3200" u="sng" dirty="0" smtClean="0"/>
              <a:t>banding pattern</a:t>
            </a:r>
            <a:r>
              <a:rPr lang="en-US" altLang="en-US" sz="3200" dirty="0" smtClean="0"/>
              <a:t>, which is called DNA fingerprinting.  The DNA bands are extremely individualized.</a:t>
            </a:r>
          </a:p>
        </p:txBody>
      </p:sp>
      <p:pic>
        <p:nvPicPr>
          <p:cNvPr id="12290" name="Picture 2" descr="Image result for gel electrophoresis set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97571"/>
            <a:ext cx="238125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919" y="3505200"/>
            <a:ext cx="2381250" cy="3750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4800" y="25400"/>
            <a:ext cx="7886700" cy="1041400"/>
          </a:xfrm>
        </p:spPr>
        <p:txBody>
          <a:bodyPr>
            <a:normAutofit/>
          </a:bodyPr>
          <a:lstStyle/>
          <a:p>
            <a:pPr eaLnBrk="1" hangingPunct="1">
              <a:defRPr/>
            </a:pPr>
            <a:r>
              <a:rPr lang="en-US" altLang="en-US" sz="4800" b="1" dirty="0" smtClean="0"/>
              <a:t>DNA Fingerprinting / Profiling</a:t>
            </a:r>
          </a:p>
        </p:txBody>
      </p:sp>
      <p:pic>
        <p:nvPicPr>
          <p:cNvPr id="11269" name="Picture 9" descr="dn_0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791200" cy="609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81000" y="0"/>
            <a:ext cx="7886700" cy="1041400"/>
          </a:xfrm>
        </p:spPr>
        <p:txBody>
          <a:bodyPr>
            <a:normAutofit/>
          </a:bodyPr>
          <a:lstStyle/>
          <a:p>
            <a:pPr eaLnBrk="1" hangingPunct="1">
              <a:defRPr/>
            </a:pPr>
            <a:r>
              <a:rPr lang="en-US" altLang="en-US" sz="4800" b="1" dirty="0" smtClean="0"/>
              <a:t>DNA Fingerprinting / Profiling</a:t>
            </a:r>
          </a:p>
        </p:txBody>
      </p:sp>
      <p:pic>
        <p:nvPicPr>
          <p:cNvPr id="11268" name="Picture 7" descr="dnafingerpr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1066800"/>
            <a:ext cx="4724400"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582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533400" y="-25400"/>
            <a:ext cx="7886700" cy="1325563"/>
          </a:xfrm>
        </p:spPr>
        <p:txBody>
          <a:bodyPr>
            <a:normAutofit/>
          </a:bodyPr>
          <a:lstStyle/>
          <a:p>
            <a:pPr eaLnBrk="1" hangingPunct="1">
              <a:defRPr/>
            </a:pPr>
            <a:r>
              <a:rPr lang="en-US" altLang="en-US" sz="4800" b="1" dirty="0" smtClean="0"/>
              <a:t>DNA Fingerprinting / Profiling</a:t>
            </a:r>
          </a:p>
        </p:txBody>
      </p:sp>
      <p:sp>
        <p:nvSpPr>
          <p:cNvPr id="30723" name="Rectangle 3"/>
          <p:cNvSpPr>
            <a:spLocks noGrp="1" noChangeArrowheads="1"/>
          </p:cNvSpPr>
          <p:nvPr>
            <p:ph idx="1"/>
          </p:nvPr>
        </p:nvSpPr>
        <p:spPr>
          <a:xfrm>
            <a:off x="609600" y="1287463"/>
            <a:ext cx="7886700" cy="4351338"/>
          </a:xfrm>
        </p:spPr>
        <p:txBody>
          <a:bodyPr>
            <a:normAutofit/>
          </a:bodyPr>
          <a:lstStyle/>
          <a:p>
            <a:pPr eaLnBrk="1" hangingPunct="1">
              <a:defRPr/>
            </a:pPr>
            <a:r>
              <a:rPr lang="en-US" altLang="en-US" sz="3200" dirty="0" smtClean="0"/>
              <a:t>Today DNA fingerprinting is routinely used to test samples of blood, hair root, saliva, semen, and other bodily fluids.</a:t>
            </a:r>
          </a:p>
        </p:txBody>
      </p:sp>
      <p:pic>
        <p:nvPicPr>
          <p:cNvPr id="5122" name="Picture 2" descr="Image result for blood crime 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540918" y="4006850"/>
            <a:ext cx="2209800" cy="2076450"/>
          </a:xfrm>
          <a:prstGeom prst="rect">
            <a:avLst/>
          </a:prstGeom>
        </p:spPr>
      </p:pic>
      <p:pic>
        <p:nvPicPr>
          <p:cNvPr id="5126" name="Picture 6" descr="Image result for saliva ev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7" y="2870200"/>
            <a:ext cx="2881313" cy="1920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lide(fromBottom)">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26"/>
                                        </p:tgtEl>
                                        <p:attrNameLst>
                                          <p:attrName>style.visibility</p:attrName>
                                        </p:attrNameLst>
                                      </p:cBhvr>
                                      <p:to>
                                        <p:strVal val="visible"/>
                                      </p:to>
                                    </p:set>
                                    <p:anim calcmode="lin" valueType="num">
                                      <p:cBhvr additive="base">
                                        <p:cTn id="24" dur="500" fill="hold"/>
                                        <p:tgtEl>
                                          <p:spTgt spid="5126"/>
                                        </p:tgtEl>
                                        <p:attrNameLst>
                                          <p:attrName>ppt_x</p:attrName>
                                        </p:attrNameLst>
                                      </p:cBhvr>
                                      <p:tavLst>
                                        <p:tav tm="0">
                                          <p:val>
                                            <p:strVal val="#ppt_x"/>
                                          </p:val>
                                        </p:tav>
                                        <p:tav tm="100000">
                                          <p:val>
                                            <p:strVal val="#ppt_x"/>
                                          </p:val>
                                        </p:tav>
                                      </p:tavLst>
                                    </p:anim>
                                    <p:anim calcmode="lin" valueType="num">
                                      <p:cBhvr additive="base">
                                        <p:cTn id="25"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4800" y="25400"/>
            <a:ext cx="7886700" cy="1041400"/>
          </a:xfrm>
        </p:spPr>
        <p:txBody>
          <a:bodyPr>
            <a:normAutofit/>
          </a:bodyPr>
          <a:lstStyle/>
          <a:p>
            <a:pPr eaLnBrk="1" hangingPunct="1">
              <a:defRPr/>
            </a:pPr>
            <a:r>
              <a:rPr lang="en-US" altLang="en-US" sz="4800" b="1" dirty="0" smtClean="0"/>
              <a:t>DNA Fingerprinting / Profiling</a:t>
            </a:r>
          </a:p>
        </p:txBody>
      </p:sp>
      <p:pic>
        <p:nvPicPr>
          <p:cNvPr id="1126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1058779"/>
            <a:ext cx="7238997"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0" y="1066800"/>
            <a:ext cx="1981200" cy="5909310"/>
          </a:xfrm>
          <a:prstGeom prst="rect">
            <a:avLst/>
          </a:prstGeom>
          <a:solidFill>
            <a:schemeClr val="tx1"/>
          </a:solidFill>
        </p:spPr>
        <p:txBody>
          <a:bodyPr wrap="square" rtlCol="0">
            <a:spAutoFit/>
          </a:bodyPr>
          <a:lstStyle/>
          <a:p>
            <a:r>
              <a:rPr lang="en-US" dirty="0" err="1" smtClean="0">
                <a:solidFill>
                  <a:schemeClr val="bg1"/>
                </a:solidFill>
              </a:rPr>
              <a:t>Std</a:t>
            </a:r>
            <a:r>
              <a:rPr lang="en-US" dirty="0" smtClean="0">
                <a:solidFill>
                  <a:schemeClr val="bg1"/>
                </a:solidFill>
              </a:rPr>
              <a:t> = Standard (control)</a:t>
            </a:r>
          </a:p>
          <a:p>
            <a:endParaRPr lang="en-US" dirty="0">
              <a:solidFill>
                <a:schemeClr val="bg1"/>
              </a:solidFill>
            </a:endParaRPr>
          </a:p>
          <a:p>
            <a:r>
              <a:rPr lang="en-US" dirty="0" smtClean="0">
                <a:solidFill>
                  <a:schemeClr val="bg1"/>
                </a:solidFill>
              </a:rPr>
              <a:t>CS1 = Crime Scene Sample #1</a:t>
            </a:r>
          </a:p>
          <a:p>
            <a:endParaRPr lang="en-US" dirty="0">
              <a:solidFill>
                <a:schemeClr val="bg1"/>
              </a:solidFill>
            </a:endParaRPr>
          </a:p>
          <a:p>
            <a:r>
              <a:rPr lang="en-US" dirty="0" smtClean="0">
                <a:solidFill>
                  <a:schemeClr val="bg1"/>
                </a:solidFill>
              </a:rPr>
              <a:t>CS2 = Crime Scene Sample #2</a:t>
            </a:r>
          </a:p>
          <a:p>
            <a:endParaRPr lang="en-US" dirty="0">
              <a:solidFill>
                <a:schemeClr val="bg1"/>
              </a:solidFill>
            </a:endParaRPr>
          </a:p>
          <a:p>
            <a:r>
              <a:rPr lang="en-US" dirty="0" smtClean="0">
                <a:solidFill>
                  <a:schemeClr val="bg1"/>
                </a:solidFill>
              </a:rPr>
              <a:t>2 parts of John Smith’s genome</a:t>
            </a:r>
          </a:p>
          <a:p>
            <a:endParaRPr lang="en-US" dirty="0">
              <a:solidFill>
                <a:schemeClr val="bg1"/>
              </a:solidFill>
            </a:endParaRPr>
          </a:p>
          <a:p>
            <a:r>
              <a:rPr lang="en-US" dirty="0" smtClean="0">
                <a:solidFill>
                  <a:schemeClr val="bg1"/>
                </a:solidFill>
              </a:rPr>
              <a:t>2 parts of Jane Jones’ genome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
        <p:nvSpPr>
          <p:cNvPr id="4" name="TextBox 3"/>
          <p:cNvSpPr txBox="1"/>
          <p:nvPr/>
        </p:nvSpPr>
        <p:spPr>
          <a:xfrm>
            <a:off x="734929" y="6328269"/>
            <a:ext cx="7410450" cy="584775"/>
          </a:xfrm>
          <a:prstGeom prst="rect">
            <a:avLst/>
          </a:prstGeom>
          <a:noFill/>
        </p:spPr>
        <p:txBody>
          <a:bodyPr wrap="square" rtlCol="0">
            <a:spAutoFit/>
          </a:bodyPr>
          <a:lstStyle/>
          <a:p>
            <a:pPr algn="ctr"/>
            <a:r>
              <a:rPr lang="en-US" sz="3200" b="1" dirty="0" smtClean="0">
                <a:solidFill>
                  <a:schemeClr val="bg1"/>
                </a:solidFill>
              </a:rPr>
              <a:t>Who is associated with the crime scene?</a:t>
            </a:r>
            <a:endParaRPr lang="en-US" sz="3200" b="1" dirty="0">
              <a:solidFill>
                <a:schemeClr val="bg1"/>
              </a:solidFill>
            </a:endParaRPr>
          </a:p>
        </p:txBody>
      </p:sp>
    </p:spTree>
    <p:extLst>
      <p:ext uri="{BB962C8B-B14F-4D97-AF65-F5344CB8AC3E}">
        <p14:creationId xmlns:p14="http://schemas.microsoft.com/office/powerpoint/2010/main" val="2308991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533400" y="-25400"/>
            <a:ext cx="7886700" cy="1325563"/>
          </a:xfrm>
        </p:spPr>
        <p:txBody>
          <a:bodyPr>
            <a:normAutofit/>
          </a:bodyPr>
          <a:lstStyle/>
          <a:p>
            <a:pPr eaLnBrk="1" hangingPunct="1">
              <a:defRPr/>
            </a:pPr>
            <a:r>
              <a:rPr lang="en-US" altLang="en-US" sz="4800" b="1" dirty="0" smtClean="0"/>
              <a:t>DNA Fingerprinting / Profiling</a:t>
            </a:r>
          </a:p>
        </p:txBody>
      </p:sp>
      <p:sp>
        <p:nvSpPr>
          <p:cNvPr id="30723" name="Rectangle 3"/>
          <p:cNvSpPr>
            <a:spLocks noGrp="1" noChangeArrowheads="1"/>
          </p:cNvSpPr>
          <p:nvPr>
            <p:ph idx="1"/>
          </p:nvPr>
        </p:nvSpPr>
        <p:spPr>
          <a:xfrm>
            <a:off x="609600" y="1287463"/>
            <a:ext cx="7886700" cy="1608137"/>
          </a:xfrm>
        </p:spPr>
        <p:txBody>
          <a:bodyPr>
            <a:normAutofit/>
          </a:bodyPr>
          <a:lstStyle/>
          <a:p>
            <a:pPr eaLnBrk="1" hangingPunct="1">
              <a:defRPr/>
            </a:pPr>
            <a:r>
              <a:rPr lang="en-US" altLang="en-US" sz="3200" dirty="0" smtClean="0"/>
              <a:t>DNA fingerprinting can also be used to determine familial relationships as half a person</a:t>
            </a:r>
            <a:r>
              <a:rPr lang="en-US" altLang="en-US" sz="3200" dirty="0" smtClean="0">
                <a:latin typeface="Arial" pitchFamily="34" charset="0"/>
              </a:rPr>
              <a:t>’</a:t>
            </a:r>
            <a:r>
              <a:rPr lang="en-US" altLang="ja-JP" sz="3200" dirty="0" smtClean="0"/>
              <a:t>s genome comes from each parent.</a:t>
            </a:r>
            <a:endParaRPr lang="en-US" altLang="en-US" sz="3200" dirty="0" smtClean="0"/>
          </a:p>
        </p:txBody>
      </p:sp>
      <p:pic>
        <p:nvPicPr>
          <p:cNvPr id="6146" name="Picture 2" descr="Image result for half dna from each 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3048000"/>
            <a:ext cx="34099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1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lide(fromBottom)">
                                      <p:cBhvr>
                                        <p:cTn id="7"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http://d2vlcm61l7u1fs.cloudfront.net/media%2F1fc%2F1fc46a9f-ad03-4677-86a4-655ad5e6904f%2Fphpf8KNO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18535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6" name="Picture 4" descr="dnafinger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8229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054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5" descr="Image result for DNA"/>
          <p:cNvSpPr>
            <a:spLocks noChangeAspect="1" noChangeArrowheads="1"/>
          </p:cNvSpPr>
          <p:nvPr/>
        </p:nvSpPr>
        <p:spPr bwMode="auto">
          <a:xfrm>
            <a:off x="1492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 descr="Image result for DNA"/>
          <p:cNvSpPr>
            <a:spLocks noChangeAspect="1" noChangeArrowheads="1"/>
          </p:cNvSpPr>
          <p:nvPr/>
        </p:nvSpPr>
        <p:spPr bwMode="auto">
          <a:xfrm>
            <a:off x="3016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372600" cy="527208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769620" y="0"/>
            <a:ext cx="7772400" cy="1371600"/>
          </a:xfrm>
        </p:spPr>
        <p:txBody>
          <a:bodyPr>
            <a:normAutofit/>
          </a:bodyPr>
          <a:lstStyle/>
          <a:p>
            <a:pPr algn="ctr" eaLnBrk="1" hangingPunct="1">
              <a:defRPr/>
            </a:pPr>
            <a:r>
              <a:rPr lang="en-US" altLang="en-US" sz="8800" dirty="0" smtClean="0">
                <a:solidFill>
                  <a:schemeClr val="tx1"/>
                </a:solidFill>
              </a:rPr>
              <a:t>DNA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867458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99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28600"/>
            <a:ext cx="7886700" cy="854074"/>
          </a:xfrm>
        </p:spPr>
        <p:txBody>
          <a:bodyPr>
            <a:normAutofit/>
          </a:bodyPr>
          <a:lstStyle/>
          <a:p>
            <a:pPr eaLnBrk="1" hangingPunct="1">
              <a:defRPr/>
            </a:pPr>
            <a:r>
              <a:rPr lang="en-US" altLang="en-US" sz="4800" b="1" dirty="0" smtClean="0"/>
              <a:t>DNA on Trial</a:t>
            </a:r>
          </a:p>
        </p:txBody>
      </p:sp>
      <p:sp>
        <p:nvSpPr>
          <p:cNvPr id="31747" name="Rectangle 3"/>
          <p:cNvSpPr>
            <a:spLocks noGrp="1" noChangeArrowheads="1"/>
          </p:cNvSpPr>
          <p:nvPr>
            <p:ph idx="1"/>
          </p:nvPr>
        </p:nvSpPr>
        <p:spPr>
          <a:xfrm>
            <a:off x="228600" y="1295400"/>
            <a:ext cx="4038600" cy="4351338"/>
          </a:xfrm>
        </p:spPr>
        <p:txBody>
          <a:bodyPr>
            <a:noAutofit/>
          </a:bodyPr>
          <a:lstStyle/>
          <a:p>
            <a:pPr eaLnBrk="1" hangingPunct="1">
              <a:defRPr/>
            </a:pPr>
            <a:r>
              <a:rPr lang="en-US" altLang="en-US" sz="3200" dirty="0" smtClean="0"/>
              <a:t>When medical personnel who do the testing appear at a trial, they tell the jury the statistical probability that two matching samples (one from the crime scene and one from the suspect) came from the same person.</a:t>
            </a:r>
          </a:p>
        </p:txBody>
      </p:sp>
      <p:pic>
        <p:nvPicPr>
          <p:cNvPr id="8194" name="Picture 2" descr="https://sites.google.com/site/crimesceneanalysis/_/rsrc/1262108099405/dna-4-strs/str.jpg?height=383&amp;width=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4305"/>
            <a:ext cx="4388408" cy="42124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88408" y="265707"/>
            <a:ext cx="4572000" cy="707886"/>
          </a:xfrm>
          <a:prstGeom prst="rect">
            <a:avLst/>
          </a:prstGeom>
        </p:spPr>
        <p:txBody>
          <a:bodyPr>
            <a:spAutoFit/>
          </a:bodyPr>
          <a:lstStyle/>
          <a:p>
            <a:pPr algn="ctr"/>
            <a:r>
              <a:rPr lang="en-US" sz="2000" b="1" smtClean="0">
                <a:hlinkClick r:id="rId4"/>
              </a:rPr>
              <a:t>Video clip - How </a:t>
            </a:r>
            <a:r>
              <a:rPr lang="en-US" sz="2000" b="1" dirty="0" smtClean="0">
                <a:hlinkClick r:id="rId4"/>
              </a:rPr>
              <a:t>Innocent Man's DNA was found at Murder Scene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Bottom)">
                                      <p:cBhvr>
                                        <p:cTn id="7"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152400"/>
            <a:ext cx="7886700" cy="854074"/>
          </a:xfrm>
        </p:spPr>
        <p:txBody>
          <a:bodyPr>
            <a:normAutofit/>
          </a:bodyPr>
          <a:lstStyle/>
          <a:p>
            <a:pPr eaLnBrk="1" hangingPunct="1">
              <a:defRPr/>
            </a:pPr>
            <a:r>
              <a:rPr lang="en-US" altLang="en-US" sz="4800" b="1" dirty="0" smtClean="0"/>
              <a:t>DNA on Trial</a:t>
            </a:r>
          </a:p>
        </p:txBody>
      </p:sp>
      <p:sp>
        <p:nvSpPr>
          <p:cNvPr id="31747" name="Rectangle 3"/>
          <p:cNvSpPr>
            <a:spLocks noGrp="1" noChangeArrowheads="1"/>
          </p:cNvSpPr>
          <p:nvPr>
            <p:ph idx="1"/>
          </p:nvPr>
        </p:nvSpPr>
        <p:spPr>
          <a:xfrm>
            <a:off x="457200" y="1066800"/>
            <a:ext cx="8153400" cy="2667000"/>
          </a:xfrm>
        </p:spPr>
        <p:txBody>
          <a:bodyPr>
            <a:noAutofit/>
          </a:bodyPr>
          <a:lstStyle/>
          <a:p>
            <a:pPr eaLnBrk="1" hangingPunct="1">
              <a:defRPr/>
            </a:pPr>
            <a:r>
              <a:rPr lang="en-US" altLang="en-US" sz="3200" dirty="0" smtClean="0"/>
              <a:t>This process was used on Monica Lewinsky</a:t>
            </a:r>
            <a:r>
              <a:rPr lang="ja-JP" altLang="en-US" sz="3200" dirty="0" smtClean="0">
                <a:latin typeface="Arial" pitchFamily="34" charset="0"/>
              </a:rPr>
              <a:t>’</a:t>
            </a:r>
            <a:r>
              <a:rPr lang="en-US" altLang="ja-JP" sz="3200" dirty="0" smtClean="0"/>
              <a:t>s dress to indicate that there was semen from Bill Clinton.  Seven base pair sequences were used and the probability of someone else having the same pattern was 1 in 8 trillion!</a:t>
            </a:r>
            <a:endParaRPr lang="en-US" altLang="en-US" sz="3200" dirty="0" smtClean="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81399"/>
            <a:ext cx="4191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109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Bottom)">
                                      <p:cBhvr>
                                        <p:cTn id="7"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4800" y="0"/>
            <a:ext cx="8686800" cy="838200"/>
          </a:xfrm>
        </p:spPr>
        <p:txBody>
          <a:bodyPr>
            <a:normAutofit/>
          </a:bodyPr>
          <a:lstStyle/>
          <a:p>
            <a:pPr eaLnBrk="1" hangingPunct="1">
              <a:defRPr/>
            </a:pPr>
            <a:r>
              <a:rPr lang="en-US" altLang="en-US" sz="4800" b="1" dirty="0" smtClean="0">
                <a:effectLst/>
              </a:rPr>
              <a:t>What is DNA?</a:t>
            </a:r>
          </a:p>
        </p:txBody>
      </p:sp>
      <p:sp>
        <p:nvSpPr>
          <p:cNvPr id="21507" name="Rectangle 3"/>
          <p:cNvSpPr>
            <a:spLocks noGrp="1" noChangeArrowheads="1"/>
          </p:cNvSpPr>
          <p:nvPr>
            <p:ph idx="1"/>
          </p:nvPr>
        </p:nvSpPr>
        <p:spPr>
          <a:xfrm>
            <a:off x="381000" y="914400"/>
            <a:ext cx="8458200" cy="4805363"/>
          </a:xfrm>
        </p:spPr>
        <p:txBody>
          <a:bodyPr>
            <a:normAutofit/>
          </a:bodyPr>
          <a:lstStyle/>
          <a:p>
            <a:pPr eaLnBrk="1" hangingPunct="1">
              <a:defRPr/>
            </a:pPr>
            <a:r>
              <a:rPr lang="en-US" altLang="en-US" sz="3200" dirty="0" smtClean="0">
                <a:effectLst/>
              </a:rPr>
              <a:t>The genetic material in the chromosome is DNA</a:t>
            </a:r>
          </a:p>
          <a:p>
            <a:pPr eaLnBrk="1" hangingPunct="1">
              <a:defRPr/>
            </a:pPr>
            <a:r>
              <a:rPr lang="en-US" altLang="en-US" sz="3200" dirty="0" smtClean="0">
                <a:effectLst/>
              </a:rPr>
              <a:t>DNA stands for </a:t>
            </a:r>
            <a:r>
              <a:rPr lang="en-US" altLang="en-US" sz="3200" u="sng" dirty="0" smtClean="0">
                <a:effectLst/>
              </a:rPr>
              <a:t>D</a:t>
            </a:r>
            <a:r>
              <a:rPr lang="en-US" altLang="en-US" sz="3200" dirty="0" smtClean="0">
                <a:effectLst/>
              </a:rPr>
              <a:t>eoxyribo</a:t>
            </a:r>
            <a:r>
              <a:rPr lang="en-US" altLang="en-US" sz="3200" u="sng" dirty="0" smtClean="0">
                <a:effectLst/>
              </a:rPr>
              <a:t>n</a:t>
            </a:r>
            <a:r>
              <a:rPr lang="en-US" altLang="en-US" sz="3200" dirty="0" smtClean="0">
                <a:effectLst/>
              </a:rPr>
              <a:t>ucleic </a:t>
            </a:r>
            <a:r>
              <a:rPr lang="en-US" altLang="en-US" sz="3200" u="sng" dirty="0" smtClean="0">
                <a:effectLst/>
              </a:rPr>
              <a:t>A</a:t>
            </a:r>
            <a:r>
              <a:rPr lang="en-US" altLang="en-US" sz="3200" dirty="0" smtClean="0">
                <a:effectLst/>
              </a:rPr>
              <a:t>cid</a:t>
            </a:r>
          </a:p>
          <a:p>
            <a:pPr eaLnBrk="1" hangingPunct="1">
              <a:defRPr/>
            </a:pPr>
            <a:r>
              <a:rPr lang="en-US" altLang="en-US" sz="3200" dirty="0" smtClean="0">
                <a:effectLst/>
              </a:rPr>
              <a:t>DNA is found in almost all living cells</a:t>
            </a:r>
          </a:p>
        </p:txBody>
      </p:sp>
      <p:pic>
        <p:nvPicPr>
          <p:cNvPr id="13314" name="Picture 2" descr="Image result for DNA in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6043144" cy="3733800"/>
          </a:xfrm>
          <a:prstGeom prst="rect">
            <a:avLst/>
          </a:prstGeom>
          <a:solidFill>
            <a:schemeClr val="accent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4800" y="76200"/>
            <a:ext cx="8686800" cy="838200"/>
          </a:xfrm>
        </p:spPr>
        <p:txBody>
          <a:bodyPr>
            <a:normAutofit/>
          </a:bodyPr>
          <a:lstStyle/>
          <a:p>
            <a:pPr eaLnBrk="1" hangingPunct="1">
              <a:defRPr/>
            </a:pPr>
            <a:r>
              <a:rPr lang="en-US" altLang="en-US" sz="4800" b="1" dirty="0" smtClean="0">
                <a:effectLst/>
              </a:rPr>
              <a:t>What is DNA? (cont.)</a:t>
            </a:r>
          </a:p>
        </p:txBody>
      </p:sp>
      <p:sp>
        <p:nvSpPr>
          <p:cNvPr id="21507" name="Rectangle 3"/>
          <p:cNvSpPr>
            <a:spLocks noGrp="1" noChangeArrowheads="1"/>
          </p:cNvSpPr>
          <p:nvPr>
            <p:ph idx="1"/>
          </p:nvPr>
        </p:nvSpPr>
        <p:spPr>
          <a:xfrm>
            <a:off x="381000" y="990600"/>
            <a:ext cx="8458200" cy="1752600"/>
          </a:xfrm>
        </p:spPr>
        <p:txBody>
          <a:bodyPr>
            <a:normAutofit/>
          </a:bodyPr>
          <a:lstStyle/>
          <a:p>
            <a:pPr eaLnBrk="1" hangingPunct="1">
              <a:defRPr/>
            </a:pPr>
            <a:r>
              <a:rPr lang="en-US" altLang="en-US" sz="3200" dirty="0" smtClean="0">
                <a:effectLst/>
              </a:rPr>
              <a:t>DNA is a long molecule that is made up of many small subunits called nucleotides</a:t>
            </a:r>
          </a:p>
          <a:p>
            <a:pPr eaLnBrk="1" hangingPunct="1">
              <a:defRPr/>
            </a:pPr>
            <a:r>
              <a:rPr lang="en-US" altLang="en-US" sz="3200" dirty="0" smtClean="0">
                <a:effectLst/>
              </a:rPr>
              <a:t>DNA is found in the nucleus of the cell</a:t>
            </a:r>
          </a:p>
        </p:txBody>
      </p:sp>
      <p:pic>
        <p:nvPicPr>
          <p:cNvPr id="14340" name="Picture 4" descr="Image result for DNA in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54" y="2743200"/>
            <a:ext cx="7598291" cy="358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53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Grp="1" noRot="1" noChangeArrowheads="1"/>
          </p:cNvSpPr>
          <p:nvPr>
            <p:ph type="title"/>
          </p:nvPr>
        </p:nvSpPr>
        <p:spPr>
          <a:xfrm>
            <a:off x="304800" y="76200"/>
            <a:ext cx="8686800" cy="838200"/>
          </a:xfrm>
        </p:spPr>
        <p:txBody>
          <a:bodyPr>
            <a:normAutofit/>
          </a:bodyPr>
          <a:lstStyle/>
          <a:p>
            <a:pPr eaLnBrk="1" hangingPunct="1">
              <a:defRPr/>
            </a:pPr>
            <a:r>
              <a:rPr lang="en-US" altLang="en-US" sz="4800" b="1" dirty="0" smtClean="0">
                <a:effectLst/>
              </a:rPr>
              <a:t>What is DNA? (cont.)</a:t>
            </a:r>
          </a:p>
        </p:txBody>
      </p:sp>
      <p:sp>
        <p:nvSpPr>
          <p:cNvPr id="22531" name="Rectangle 3"/>
          <p:cNvSpPr>
            <a:spLocks noGrp="1" noChangeArrowheads="1"/>
          </p:cNvSpPr>
          <p:nvPr>
            <p:ph idx="1"/>
          </p:nvPr>
        </p:nvSpPr>
        <p:spPr>
          <a:xfrm>
            <a:off x="609600" y="914400"/>
            <a:ext cx="8305800" cy="4351338"/>
          </a:xfrm>
        </p:spPr>
        <p:txBody>
          <a:bodyPr>
            <a:normAutofit/>
          </a:bodyPr>
          <a:lstStyle/>
          <a:p>
            <a:pPr eaLnBrk="1" hangingPunct="1">
              <a:lnSpc>
                <a:spcPct val="90000"/>
              </a:lnSpc>
              <a:defRPr/>
            </a:pPr>
            <a:r>
              <a:rPr lang="en-US" altLang="en-US" sz="3200" dirty="0" smtClean="0"/>
              <a:t>Every human cell has 46 chromosomes </a:t>
            </a:r>
            <a:r>
              <a:rPr lang="en-US" altLang="en-US" sz="3200" dirty="0" smtClean="0">
                <a:sym typeface="Wingdings" pitchFamily="2" charset="2"/>
              </a:rPr>
              <a:t> </a:t>
            </a:r>
            <a:r>
              <a:rPr lang="en-US" altLang="en-US" sz="3200" dirty="0" err="1" smtClean="0">
                <a:sym typeface="Wingdings" pitchFamily="2" charset="2"/>
              </a:rPr>
              <a:t>approx</a:t>
            </a:r>
            <a:r>
              <a:rPr lang="en-US" altLang="en-US" sz="3200" dirty="0" smtClean="0">
                <a:sym typeface="Wingdings" pitchFamily="2" charset="2"/>
              </a:rPr>
              <a:t> 25,000 genes  3 BILLION base pairs.</a:t>
            </a:r>
          </a:p>
          <a:p>
            <a:pPr eaLnBrk="1" hangingPunct="1">
              <a:lnSpc>
                <a:spcPct val="90000"/>
              </a:lnSpc>
              <a:defRPr/>
            </a:pPr>
            <a:r>
              <a:rPr lang="en-US" altLang="en-US" sz="3200" dirty="0" smtClean="0">
                <a:sym typeface="Wingdings" pitchFamily="2" charset="2"/>
              </a:rPr>
              <a:t>A gene is the unit of heredity that instructs the body to make proteins that determine our characteristics.  The base pairs are part of the DNA molecule.</a:t>
            </a:r>
          </a:p>
          <a:p>
            <a:pPr eaLnBrk="1" hangingPunct="1">
              <a:lnSpc>
                <a:spcPct val="90000"/>
              </a:lnSpc>
              <a:defRPr/>
            </a:pPr>
            <a:r>
              <a:rPr lang="en-US" altLang="en-US" sz="3200" dirty="0" smtClean="0">
                <a:sym typeface="Wingdings" pitchFamily="2" charset="2"/>
              </a:rPr>
              <a:t>In 1868, DNA was discovered and in the 1950</a:t>
            </a:r>
            <a:r>
              <a:rPr lang="en-US" altLang="ja-JP" sz="3200" dirty="0" smtClean="0">
                <a:sym typeface="Wingdings" pitchFamily="2" charset="2"/>
              </a:rPr>
              <a:t>s, Watson &amp; Crick announced that DNA had a double helix structure.</a:t>
            </a:r>
            <a:endParaRPr lang="en-US" altLang="en-US" sz="3200" dirty="0" smtClean="0"/>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5410200"/>
            <a:ext cx="3429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slide(fromBottom)">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slide(fromBottom)">
                                      <p:cBhvr>
                                        <p:cTn id="2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193800"/>
            <a:ext cx="3962400" cy="4525963"/>
          </a:xfrm>
        </p:spPr>
        <p:txBody>
          <a:bodyPr>
            <a:normAutofit/>
          </a:bodyPr>
          <a:lstStyle/>
          <a:p>
            <a:pPr eaLnBrk="1" hangingPunct="1">
              <a:lnSpc>
                <a:spcPct val="90000"/>
              </a:lnSpc>
              <a:defRPr/>
            </a:pPr>
            <a:r>
              <a:rPr lang="en-US" altLang="en-US" sz="3200" dirty="0" smtClean="0"/>
              <a:t>The double helix, which resembles a twisted ladder or a spiral staircase, can be stretched out to look like a ladder.  The ladder consists of many nucleotides.</a:t>
            </a:r>
          </a:p>
        </p:txBody>
      </p:sp>
      <p:sp>
        <p:nvSpPr>
          <p:cNvPr id="5" name="Rectangle 2"/>
          <p:cNvSpPr txBox="1">
            <a:spLocks noRot="1" noChangeArrowheads="1"/>
          </p:cNvSpPr>
          <p:nvPr/>
        </p:nvSpPr>
        <p:spPr>
          <a:xfrm>
            <a:off x="330200" y="1524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en-US" altLang="en-US" sz="4400" b="1" dirty="0" smtClean="0">
                <a:solidFill>
                  <a:schemeClr val="tx1"/>
                </a:solidFill>
                <a:effectLst/>
              </a:rPr>
              <a:t>What makes up DNA?</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93800"/>
            <a:ext cx="3844296" cy="521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Bottom)">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17500" y="1447800"/>
            <a:ext cx="4114800" cy="4724398"/>
          </a:xfrm>
        </p:spPr>
        <p:txBody>
          <a:bodyPr>
            <a:noAutofit/>
          </a:bodyPr>
          <a:lstStyle/>
          <a:p>
            <a:pPr eaLnBrk="1" hangingPunct="1">
              <a:lnSpc>
                <a:spcPct val="90000"/>
              </a:lnSpc>
              <a:defRPr/>
            </a:pPr>
            <a:r>
              <a:rPr lang="en-US" altLang="en-US" sz="3600" dirty="0" smtClean="0"/>
              <a:t>Nucleotides are made up of three basic parts:</a:t>
            </a:r>
          </a:p>
          <a:p>
            <a:pPr lvl="1" eaLnBrk="1" hangingPunct="1">
              <a:lnSpc>
                <a:spcPct val="90000"/>
              </a:lnSpc>
              <a:defRPr/>
            </a:pPr>
            <a:r>
              <a:rPr lang="en-US" altLang="en-US" sz="3600" dirty="0" smtClean="0"/>
              <a:t>Five carbon sugar called deoxyribose</a:t>
            </a:r>
          </a:p>
          <a:p>
            <a:pPr lvl="1" eaLnBrk="1" hangingPunct="1">
              <a:lnSpc>
                <a:spcPct val="90000"/>
              </a:lnSpc>
              <a:defRPr/>
            </a:pPr>
            <a:r>
              <a:rPr lang="en-US" altLang="en-US" sz="3600" dirty="0" smtClean="0"/>
              <a:t>Phosphate group</a:t>
            </a:r>
          </a:p>
          <a:p>
            <a:pPr lvl="1" eaLnBrk="1" hangingPunct="1">
              <a:lnSpc>
                <a:spcPct val="90000"/>
              </a:lnSpc>
              <a:defRPr/>
            </a:pPr>
            <a:r>
              <a:rPr lang="en-US" altLang="en-US" sz="3600" dirty="0" smtClean="0"/>
              <a:t>Nitrogenous base</a:t>
            </a:r>
          </a:p>
        </p:txBody>
      </p:sp>
      <p:pic>
        <p:nvPicPr>
          <p:cNvPr id="23557" name="Picture 5" descr="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60500"/>
            <a:ext cx="570437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Rot="1" noChangeArrowheads="1"/>
          </p:cNvSpPr>
          <p:nvPr/>
        </p:nvSpPr>
        <p:spPr>
          <a:xfrm>
            <a:off x="330200" y="1524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en-US" altLang="en-US" sz="4400" b="1" dirty="0" smtClean="0">
                <a:solidFill>
                  <a:schemeClr val="tx1"/>
                </a:solidFill>
                <a:effectLst/>
              </a:rPr>
              <a:t>What makes up DNA? (Cont.)</a:t>
            </a:r>
          </a:p>
        </p:txBody>
      </p:sp>
    </p:spTree>
    <p:extLst>
      <p:ext uri="{BB962C8B-B14F-4D97-AF65-F5344CB8AC3E}">
        <p14:creationId xmlns:p14="http://schemas.microsoft.com/office/powerpoint/2010/main" val="1009080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Bottom)">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Bottom)">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slide(fromBottom)">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slide(fromBottom)">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slide(fromBottom)">
                                      <p:cBhvr>
                                        <p:cTn id="2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04800" y="1092200"/>
            <a:ext cx="8610600" cy="5105400"/>
          </a:xfrm>
        </p:spPr>
        <p:txBody>
          <a:bodyPr>
            <a:noAutofit/>
          </a:bodyPr>
          <a:lstStyle/>
          <a:p>
            <a:pPr eaLnBrk="1" hangingPunct="1">
              <a:defRPr/>
            </a:pPr>
            <a:r>
              <a:rPr lang="en-US" altLang="en-US" sz="3200" dirty="0" smtClean="0"/>
              <a:t>Each leg of the ladder consists of an alternating sugar and phosphate unit.  The rungs of the ladder are made of pairs of nitrogenous bases that are bonded together.</a:t>
            </a:r>
          </a:p>
          <a:p>
            <a:pPr eaLnBrk="1" hangingPunct="1">
              <a:defRPr/>
            </a:pPr>
            <a:r>
              <a:rPr lang="en-US" altLang="en-US" sz="3200" dirty="0" smtClean="0"/>
              <a:t>There are four different nitrogenous bases in a DNA molecule:</a:t>
            </a:r>
          </a:p>
          <a:p>
            <a:pPr lvl="1" eaLnBrk="1" hangingPunct="1">
              <a:defRPr/>
            </a:pPr>
            <a:r>
              <a:rPr lang="en-US" altLang="en-US" sz="3200" dirty="0" smtClean="0"/>
              <a:t>Adenine (A)</a:t>
            </a:r>
          </a:p>
          <a:p>
            <a:pPr lvl="1" eaLnBrk="1" hangingPunct="1">
              <a:defRPr/>
            </a:pPr>
            <a:r>
              <a:rPr lang="en-US" altLang="en-US" sz="3200" dirty="0" smtClean="0"/>
              <a:t>Guanine (G)</a:t>
            </a:r>
          </a:p>
          <a:p>
            <a:pPr lvl="1" eaLnBrk="1" hangingPunct="1">
              <a:defRPr/>
            </a:pPr>
            <a:r>
              <a:rPr lang="en-US" altLang="en-US" sz="3200" dirty="0" smtClean="0"/>
              <a:t>Cytosine (C)</a:t>
            </a:r>
          </a:p>
          <a:p>
            <a:pPr lvl="1" eaLnBrk="1" hangingPunct="1">
              <a:defRPr/>
            </a:pPr>
            <a:r>
              <a:rPr lang="en-US" altLang="en-US" sz="3200" dirty="0" smtClean="0"/>
              <a:t>Thymine (T)</a:t>
            </a:r>
          </a:p>
        </p:txBody>
      </p:sp>
      <p:sp>
        <p:nvSpPr>
          <p:cNvPr id="4" name="Rectangle 2"/>
          <p:cNvSpPr txBox="1">
            <a:spLocks noRot="1" noChangeArrowheads="1"/>
          </p:cNvSpPr>
          <p:nvPr/>
        </p:nvSpPr>
        <p:spPr>
          <a:xfrm>
            <a:off x="304800" y="2286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defRPr/>
            </a:pPr>
            <a:r>
              <a:rPr lang="en-US" altLang="en-US" sz="4400" b="1" dirty="0" smtClean="0">
                <a:solidFill>
                  <a:schemeClr val="tx1"/>
                </a:solidFill>
                <a:effectLst/>
              </a:rPr>
              <a:t>Nucleotide STRUCTURE</a:t>
            </a:r>
          </a:p>
        </p:txBody>
      </p:sp>
      <p:pic>
        <p:nvPicPr>
          <p:cNvPr id="2050" name="Picture 2" descr="Image result for 4 nitrogen 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81400"/>
            <a:ext cx="4648200" cy="312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lide(fromBottom)">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slide(fromBottom)">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slide(fromBottom)">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arn(inVertical)">
                                      <p:cBhvr>
                                        <p:cTn id="3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4800" y="0"/>
            <a:ext cx="7886700" cy="1325563"/>
          </a:xfrm>
        </p:spPr>
        <p:txBody>
          <a:bodyPr/>
          <a:lstStyle/>
          <a:p>
            <a:pPr eaLnBrk="1" hangingPunct="1">
              <a:defRPr/>
            </a:pPr>
            <a:r>
              <a:rPr lang="en-US" altLang="en-US" b="1" dirty="0" smtClean="0"/>
              <a:t>NUCLEOTIDE STRUCTURE (CONT.)</a:t>
            </a:r>
          </a:p>
        </p:txBody>
      </p:sp>
      <p:sp>
        <p:nvSpPr>
          <p:cNvPr id="25603" name="Rectangle 3"/>
          <p:cNvSpPr>
            <a:spLocks noGrp="1" noChangeArrowheads="1"/>
          </p:cNvSpPr>
          <p:nvPr>
            <p:ph idx="1"/>
          </p:nvPr>
        </p:nvSpPr>
        <p:spPr>
          <a:xfrm>
            <a:off x="304800" y="1219200"/>
            <a:ext cx="8534400" cy="2209800"/>
          </a:xfrm>
        </p:spPr>
        <p:txBody>
          <a:bodyPr>
            <a:normAutofit/>
          </a:bodyPr>
          <a:lstStyle/>
          <a:p>
            <a:pPr eaLnBrk="1" hangingPunct="1">
              <a:lnSpc>
                <a:spcPct val="90000"/>
              </a:lnSpc>
              <a:defRPr/>
            </a:pPr>
            <a:r>
              <a:rPr lang="en-US" altLang="en-US" sz="3200" dirty="0" smtClean="0"/>
              <a:t>The order of the bases in the DNA molecule provide </a:t>
            </a:r>
            <a:r>
              <a:rPr lang="en-US" altLang="en-US" sz="3200" u="sng" dirty="0" smtClean="0"/>
              <a:t>instructions</a:t>
            </a:r>
            <a:r>
              <a:rPr lang="en-US" altLang="en-US" sz="3200" dirty="0" smtClean="0"/>
              <a:t> used to build amino acids and link them together into proteins.</a:t>
            </a:r>
          </a:p>
        </p:txBody>
      </p:sp>
      <p:pic>
        <p:nvPicPr>
          <p:cNvPr id="3074" name="Picture 2" descr="Image result for amino acids build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64331"/>
            <a:ext cx="6629400" cy="3367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Bottom)">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TotalTime>
  <Words>1152</Words>
  <Application>Microsoft Office PowerPoint</Application>
  <PresentationFormat>On-screen Show (4:3)</PresentationFormat>
  <Paragraphs>85</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ＭＳ Ｐゴシック</vt:lpstr>
      <vt:lpstr>Arial</vt:lpstr>
      <vt:lpstr>Calibri</vt:lpstr>
      <vt:lpstr>Calibri Light</vt:lpstr>
      <vt:lpstr>Garamond</vt:lpstr>
      <vt:lpstr>Wingdings</vt:lpstr>
      <vt:lpstr>Office Theme</vt:lpstr>
      <vt:lpstr>PowerPoint Presentation</vt:lpstr>
      <vt:lpstr>DNA</vt:lpstr>
      <vt:lpstr>What is DNA?</vt:lpstr>
      <vt:lpstr>What is DNA? (cont.)</vt:lpstr>
      <vt:lpstr>What is DNA? (cont.)</vt:lpstr>
      <vt:lpstr>PowerPoint Presentation</vt:lpstr>
      <vt:lpstr>PowerPoint Presentation</vt:lpstr>
      <vt:lpstr>PowerPoint Presentation</vt:lpstr>
      <vt:lpstr>NUCLEOTIDE STRUCTURE (CONT.)</vt:lpstr>
      <vt:lpstr>NUCLEOTIDE STRUCTURE (CONT.)</vt:lpstr>
      <vt:lpstr>DNA Models</vt:lpstr>
      <vt:lpstr>How is DNA used in Forensics?</vt:lpstr>
      <vt:lpstr>DNA Fingerprinting / Profiling</vt:lpstr>
      <vt:lpstr>DNA Fingerprinting / Profiling</vt:lpstr>
      <vt:lpstr>DNA Fingerprinting / Profiling</vt:lpstr>
      <vt:lpstr>DNA Fingerprinting / Profiling</vt:lpstr>
      <vt:lpstr>DNA Fingerprinting / Profiling</vt:lpstr>
      <vt:lpstr>PowerPoint Presentation</vt:lpstr>
      <vt:lpstr>PowerPoint Presentation</vt:lpstr>
      <vt:lpstr>PowerPoint Presentation</vt:lpstr>
      <vt:lpstr>DNA on Trial</vt:lpstr>
      <vt:lpstr>DNA on Trial</vt:lpstr>
    </vt:vector>
  </TitlesOfParts>
  <Company>Bellmore-Merrick CHSD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cprinzevalli</dc:creator>
  <cp:lastModifiedBy>Lauren Rakhimov</cp:lastModifiedBy>
  <cp:revision>43</cp:revision>
  <cp:lastPrinted>2020-02-25T13:25:05Z</cp:lastPrinted>
  <dcterms:created xsi:type="dcterms:W3CDTF">2011-12-09T13:42:17Z</dcterms:created>
  <dcterms:modified xsi:type="dcterms:W3CDTF">2020-02-25T13:39:40Z</dcterms:modified>
</cp:coreProperties>
</file>